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8"/>
  </p:notesMasterIdLst>
  <p:sldIdLst>
    <p:sldId id="256" r:id="rId2"/>
    <p:sldId id="308" r:id="rId3"/>
    <p:sldId id="309" r:id="rId4"/>
    <p:sldId id="257" r:id="rId5"/>
    <p:sldId id="258" r:id="rId6"/>
    <p:sldId id="31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4" r:id="rId18"/>
    <p:sldId id="275" r:id="rId19"/>
    <p:sldId id="276" r:id="rId20"/>
    <p:sldId id="271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303" r:id="rId32"/>
    <p:sldId id="307" r:id="rId33"/>
    <p:sldId id="305" r:id="rId34"/>
    <p:sldId id="304" r:id="rId35"/>
    <p:sldId id="306" r:id="rId36"/>
    <p:sldId id="302" r:id="rId37"/>
  </p:sldIdLst>
  <p:sldSz cx="9144000" cy="5143500" type="screen16x9"/>
  <p:notesSz cx="6858000" cy="9144000"/>
  <p:embeddedFontLst>
    <p:embeddedFont>
      <p:font typeface="Cabin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Gill Sans MT" panose="020B0502020104020203" pitchFamily="34" charset="77"/>
      <p:regular r:id="rId51"/>
      <p:bold r:id="rId52"/>
      <p:italic r:id="rId53"/>
      <p:boldItalic r:id="rId54"/>
    </p:embeddedFont>
    <p:embeddedFont>
      <p:font typeface="Gill Sans MT Condensed" panose="020B0506020104020203" pitchFamily="34" charset="77"/>
      <p:regular r:id="rId55"/>
    </p:embeddedFont>
    <p:embeddedFont>
      <p:font typeface="Trebuchet MS" panose="020B0703020202090204" pitchFamily="34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C17B3-222A-4690-AD6F-D849B0568CCA}">
  <a:tblStyle styleId="{648C17B3-222A-4690-AD6F-D849B0568CC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0"/>
          </a:solidFill>
        </a:fill>
      </a:tcStyle>
    </a:wholeTbl>
    <a:band1H>
      <a:tcTxStyle/>
      <a:tcStyle>
        <a:tcBdr/>
        <a:fill>
          <a:solidFill>
            <a:srgbClr val="CC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B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2"/>
    <p:restoredTop sz="94747"/>
  </p:normalViewPr>
  <p:slideViewPr>
    <p:cSldViewPr snapToGrid="0">
      <p:cViewPr varScale="1">
        <p:scale>
          <a:sx n="174" d="100"/>
          <a:sy n="174" d="100"/>
        </p:scale>
        <p:origin x="9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Pense como um Map&lt;Object, Object&gt; 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Bucket = Tabela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 simples, mais rápido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especializados, como lista, economiza processamento e tráfico de rede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25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JSON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222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55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564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157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5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41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21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rgbClr val="341108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96" marR="0" lvl="0" indent="-39115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  <a:defRPr sz="3200" b="0" i="0" u="none" strike="noStrike" cap="none">
                <a:solidFill>
                  <a:schemeClr val="dk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marL="914391" marR="0" lvl="1" indent="-406396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587" marR="0" lvl="2" indent="-380996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782" marR="0" lvl="3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5978" marR="0" lvl="4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173" marR="0" lvl="5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368" marR="0" lvl="6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563" marR="0" lvl="7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759" marR="0" lvl="8" indent="-3555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012876" y="-40"/>
            <a:ext cx="8131127" cy="5143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1014984" y="-40"/>
            <a:ext cx="73152" cy="514354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4" name="Shape 14"/>
          <p:cNvSpPr txBox="1"/>
          <p:nvPr/>
        </p:nvSpPr>
        <p:spPr>
          <a:xfrm rot="-5400000">
            <a:off x="-918865" y="2224501"/>
            <a:ext cx="27349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JNoSQL</a:t>
            </a:r>
            <a:endParaRPr sz="4000" b="0" i="0" u="none" strike="noStrike" cap="none" dirty="0">
              <a:solidFill>
                <a:schemeClr val="dk1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1435608" y="4714173"/>
            <a:ext cx="2747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#</a:t>
            </a:r>
            <a:r>
              <a:rPr lang="en-US" sz="1800" b="0" i="0" u="none" strike="noStrike" cap="none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CodeOne</a:t>
            </a:r>
            <a:r>
              <a:rPr lang="en-US" sz="1800" b="0" i="0" u="none" strike="noStrike" cap="none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   #</a:t>
            </a:r>
            <a:r>
              <a:rPr lang="en-US" sz="1800" b="0" i="0" u="none" strike="noStrike" cap="none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JNoSQL</a:t>
            </a:r>
            <a:endParaRPr sz="1800" b="0" i="0" dirty="0">
              <a:solidFill>
                <a:srgbClr val="835D00"/>
              </a:solidFill>
              <a:latin typeface="Gill Sans MT Condensed" panose="020B0506020104020203" pitchFamily="34" charset="77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3477338" y="4714173"/>
            <a:ext cx="56666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JNoSQL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HillmerCh@leomrlima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otaviojava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patricia_uz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vilojona</a:t>
            </a:r>
            <a:endParaRPr sz="1800" b="0" i="0" dirty="0">
              <a:solidFill>
                <a:srgbClr val="835D00"/>
              </a:solidFill>
              <a:latin typeface="Gill Sans MT Condensed" panose="020B0506020104020203" pitchFamily="34" charset="77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8" y="311311"/>
            <a:ext cx="929667" cy="81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59893" y="4085022"/>
            <a:ext cx="929667" cy="8138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rcelonajug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://www.jbcnconf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 rot="-1755772">
            <a:off x="1310926" y="-569985"/>
            <a:ext cx="7734510" cy="677067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431284" y="633713"/>
            <a:ext cx="7493794" cy="151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Eclipse </a:t>
            </a:r>
            <a:r>
              <a:rPr lang="en-US" sz="4400" b="1" dirty="0" err="1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JNoSQL</a:t>
            </a:r>
            <a:endParaRPr sz="4400" b="1" dirty="0">
              <a:solidFill>
                <a:srgbClr val="922223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  <a:p>
            <a:pPr algn="ctr">
              <a:buClr>
                <a:schemeClr val="dk1"/>
              </a:buClr>
              <a:buSzPts val="1800"/>
            </a:pPr>
            <a:endParaRPr sz="1800" b="1" dirty="0">
              <a:solidFill>
                <a:srgbClr val="922122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  <a:p>
            <a:pPr lvl="0" algn="ctr"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rgbClr val="008000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One API to Many NoSQL Databases</a:t>
            </a:r>
            <a:endParaRPr sz="3200" b="1" dirty="0">
              <a:solidFill>
                <a:schemeClr val="dk1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64F352-C477-4046-B2A8-5B8324EB0A1C}"/>
              </a:ext>
            </a:extLst>
          </p:cNvPr>
          <p:cNvGrpSpPr/>
          <p:nvPr/>
        </p:nvGrpSpPr>
        <p:grpSpPr>
          <a:xfrm>
            <a:off x="6973122" y="2312430"/>
            <a:ext cx="1751895" cy="1382716"/>
            <a:chOff x="6718927" y="2312428"/>
            <a:chExt cx="1751895" cy="1382716"/>
          </a:xfrm>
        </p:grpSpPr>
        <p:sp>
          <p:nvSpPr>
            <p:cNvPr id="105" name="Shape 105"/>
            <p:cNvSpPr txBox="1"/>
            <p:nvPr/>
          </p:nvSpPr>
          <p:spPr>
            <a:xfrm>
              <a:off x="6718927" y="3318267"/>
              <a:ext cx="1751895" cy="3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25700" rIns="51425" bIns="25700" anchor="t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2"/>
                </a:buClr>
                <a:buSzPts val="1800"/>
              </a:pPr>
              <a:r>
                <a:rPr lang="en-US" sz="1200" dirty="0" err="1">
                  <a:solidFill>
                    <a:schemeClr val="dk1"/>
                  </a:solidFill>
                  <a:latin typeface="Gill Sans MT" panose="020B0502020104020203" pitchFamily="34" charset="77"/>
                </a:rPr>
                <a:t>Otávio</a:t>
              </a:r>
              <a:r>
                <a:rPr lang="en-US" sz="1200" dirty="0">
                  <a:solidFill>
                    <a:schemeClr val="dk1"/>
                  </a:solidFill>
                  <a:latin typeface="Gill Sans MT" panose="020B0502020104020203" pitchFamily="34" charset="77"/>
                </a:rPr>
                <a:t> Santana</a:t>
              </a:r>
              <a:endParaRPr sz="1200" dirty="0">
                <a:solidFill>
                  <a:schemeClr val="dk1"/>
                </a:solidFill>
                <a:latin typeface="Gill Sans MT" panose="020B0502020104020203" pitchFamily="34" charset="77"/>
              </a:endParaRPr>
            </a:p>
          </p:txBody>
        </p:sp>
        <p:pic>
          <p:nvPicPr>
            <p:cNvPr id="106" name="Shape 106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91955" y="2312428"/>
              <a:ext cx="1005840" cy="1005840"/>
            </a:xfrm>
            <a:prstGeom prst="ellipse">
              <a:avLst/>
            </a:prstGeom>
            <a:noFill/>
            <a:ln w="12700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DB635C-1261-BA4F-9DB2-6B7B0CC5DB83}"/>
              </a:ext>
            </a:extLst>
          </p:cNvPr>
          <p:cNvGrpSpPr/>
          <p:nvPr/>
        </p:nvGrpSpPr>
        <p:grpSpPr>
          <a:xfrm>
            <a:off x="4157026" y="2312430"/>
            <a:ext cx="1751895" cy="1382717"/>
            <a:chOff x="3996183" y="2312430"/>
            <a:chExt cx="1751895" cy="1382717"/>
          </a:xfrm>
        </p:grpSpPr>
        <p:sp>
          <p:nvSpPr>
            <p:cNvPr id="102" name="Shape 102"/>
            <p:cNvSpPr txBox="1"/>
            <p:nvPr/>
          </p:nvSpPr>
          <p:spPr>
            <a:xfrm>
              <a:off x="3996183" y="3318270"/>
              <a:ext cx="1751895" cy="3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25700" rIns="51425" bIns="25700" anchor="t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2"/>
                </a:buClr>
                <a:buSzPts val="1800"/>
              </a:pPr>
              <a:r>
                <a:rPr lang="en-US" sz="1200" dirty="0">
                  <a:solidFill>
                    <a:schemeClr val="dk1"/>
                  </a:solidFill>
                  <a:latin typeface="Gill Sans MT" panose="020B0502020104020203" pitchFamily="34" charset="77"/>
                </a:rPr>
                <a:t>Leonardo Lima</a:t>
              </a:r>
              <a:endParaRPr sz="1200" dirty="0">
                <a:latin typeface="Gill Sans MT" panose="020B0502020104020203" pitchFamily="34" charset="7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7390E0-B8EC-A04C-AB49-B55458157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004" t="3448" r="13658" b="22214"/>
            <a:stretch/>
          </p:blipFill>
          <p:spPr>
            <a:xfrm>
              <a:off x="4369211" y="2312430"/>
              <a:ext cx="1005840" cy="1005840"/>
            </a:xfrm>
            <a:prstGeom prst="ellipse">
              <a:avLst/>
            </a:prstGeom>
            <a:noFill/>
            <a:ln w="12700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075664-0634-C147-919F-1564D2EDFC32}"/>
              </a:ext>
            </a:extLst>
          </p:cNvPr>
          <p:cNvGrpSpPr/>
          <p:nvPr/>
        </p:nvGrpSpPr>
        <p:grpSpPr>
          <a:xfrm>
            <a:off x="1076432" y="2319580"/>
            <a:ext cx="2016391" cy="1382716"/>
            <a:chOff x="1076432" y="2319580"/>
            <a:chExt cx="2016391" cy="13827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F75A07-7863-624A-A7E5-54F01935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1708" y="2319580"/>
              <a:ext cx="1005840" cy="1005840"/>
            </a:xfrm>
            <a:prstGeom prst="ellipse">
              <a:avLst/>
            </a:prstGeom>
            <a:noFill/>
            <a:ln w="12700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Shape 102">
              <a:extLst>
                <a:ext uri="{FF2B5EF4-FFF2-40B4-BE49-F238E27FC236}">
                  <a16:creationId xmlns:a16="http://schemas.microsoft.com/office/drawing/2014/main" id="{9466F514-5BBA-564D-AF4C-ED9ED6C2C4B6}"/>
                </a:ext>
              </a:extLst>
            </p:cNvPr>
            <p:cNvSpPr txBox="1"/>
            <p:nvPr/>
          </p:nvSpPr>
          <p:spPr>
            <a:xfrm>
              <a:off x="1076432" y="3325419"/>
              <a:ext cx="2016391" cy="3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25700" rIns="51425" bIns="25700" anchor="t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2"/>
                </a:buClr>
                <a:buSzPts val="1800"/>
              </a:pPr>
              <a:r>
                <a:rPr lang="en-US" sz="1200" dirty="0">
                  <a:solidFill>
                    <a:schemeClr val="dk1"/>
                  </a:solidFill>
                  <a:latin typeface="Gill Sans MT" panose="020B0502020104020203" pitchFamily="34" charset="77"/>
                </a:rPr>
                <a:t>Jonathan Vila Lopez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CE7523-628F-3240-B741-6DD3AFB70AC2}"/>
              </a:ext>
            </a:extLst>
          </p:cNvPr>
          <p:cNvGrpSpPr/>
          <p:nvPr/>
        </p:nvGrpSpPr>
        <p:grpSpPr>
          <a:xfrm>
            <a:off x="2616729" y="3332569"/>
            <a:ext cx="2016391" cy="1397018"/>
            <a:chOff x="2430507" y="3332569"/>
            <a:chExt cx="2016391" cy="1397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1E88C1-6E61-684A-9D6D-DF9574779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20" t="3630" r="13038" b="22128"/>
            <a:stretch/>
          </p:blipFill>
          <p:spPr>
            <a:xfrm>
              <a:off x="2935783" y="3332569"/>
              <a:ext cx="1005840" cy="1005840"/>
            </a:xfrm>
            <a:prstGeom prst="ellipse">
              <a:avLst/>
            </a:prstGeom>
            <a:noFill/>
            <a:ln w="12700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E99E749D-71F7-124D-8F24-B10DF58B6090}"/>
                </a:ext>
              </a:extLst>
            </p:cNvPr>
            <p:cNvSpPr txBox="1"/>
            <p:nvPr/>
          </p:nvSpPr>
          <p:spPr>
            <a:xfrm>
              <a:off x="2430507" y="4352710"/>
              <a:ext cx="2016391" cy="3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25700" rIns="51425" bIns="25700" anchor="t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2"/>
                </a:buClr>
                <a:buSzPts val="1800"/>
              </a:pPr>
              <a:r>
                <a:rPr lang="en-US" sz="1200" dirty="0" err="1">
                  <a:solidFill>
                    <a:schemeClr val="dk1"/>
                  </a:solidFill>
                  <a:latin typeface="Gill Sans MT" panose="020B0502020104020203" pitchFamily="34" charset="77"/>
                </a:rPr>
                <a:t>Hillmer</a:t>
              </a:r>
              <a:r>
                <a:rPr lang="en-US" sz="1200" dirty="0">
                  <a:solidFill>
                    <a:schemeClr val="dk1"/>
                  </a:solidFill>
                  <a:latin typeface="Gill Sans MT" panose="020B0502020104020203" pitchFamily="34" charset="77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Gill Sans MT" panose="020B0502020104020203" pitchFamily="34" charset="77"/>
                </a:rPr>
                <a:t>Chona</a:t>
              </a:r>
              <a:endParaRPr lang="en-US" sz="1200" dirty="0">
                <a:solidFill>
                  <a:schemeClr val="dk1"/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0C3788-DF3D-A746-A61E-F47CC979FD8E}"/>
              </a:ext>
            </a:extLst>
          </p:cNvPr>
          <p:cNvGrpSpPr/>
          <p:nvPr/>
        </p:nvGrpSpPr>
        <p:grpSpPr>
          <a:xfrm>
            <a:off x="5432827" y="3318268"/>
            <a:ext cx="2016391" cy="1397018"/>
            <a:chOff x="5029862" y="3318268"/>
            <a:chExt cx="2016391" cy="1397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79DB56-C2F8-CE41-AE32-129690572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65" t="39019" r="55960" b="27205"/>
            <a:stretch/>
          </p:blipFill>
          <p:spPr>
            <a:xfrm>
              <a:off x="5535138" y="3318268"/>
              <a:ext cx="1005840" cy="1005840"/>
            </a:xfrm>
            <a:prstGeom prst="ellipse">
              <a:avLst/>
            </a:prstGeom>
            <a:noFill/>
            <a:ln w="12700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3" name="Shape 102">
              <a:extLst>
                <a:ext uri="{FF2B5EF4-FFF2-40B4-BE49-F238E27FC236}">
                  <a16:creationId xmlns:a16="http://schemas.microsoft.com/office/drawing/2014/main" id="{6FD1D4B9-C649-1B4A-A4B1-D038CE271C4C}"/>
                </a:ext>
              </a:extLst>
            </p:cNvPr>
            <p:cNvSpPr txBox="1"/>
            <p:nvPr/>
          </p:nvSpPr>
          <p:spPr>
            <a:xfrm>
              <a:off x="5029862" y="4338409"/>
              <a:ext cx="2016391" cy="376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25700" rIns="51425" bIns="25700" anchor="t" anchorCtr="0">
              <a:noAutofit/>
            </a:bodyPr>
            <a:lstStyle/>
            <a:p>
              <a:pPr algn="ctr">
                <a:lnSpc>
                  <a:spcPct val="115000"/>
                </a:lnSpc>
                <a:buClr>
                  <a:schemeClr val="dk2"/>
                </a:buClr>
                <a:buSzPts val="1800"/>
              </a:pPr>
              <a:r>
                <a:rPr lang="en-US" sz="1200" dirty="0">
                  <a:solidFill>
                    <a:schemeClr val="dk1"/>
                  </a:solidFill>
                  <a:latin typeface="Gill Sans MT" panose="020B0502020104020203" pitchFamily="34" charset="77"/>
                </a:rPr>
                <a:t>Patricia Uribe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Key/Value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SzPts val="1600"/>
            </a:pPr>
            <a:r>
              <a:rPr lang="en-US" sz="2000" dirty="0" err="1"/>
              <a:t>AmazonDynamo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/>
              <a:t>AmazonS3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b="1" dirty="0" err="1"/>
              <a:t>Redis</a:t>
            </a:r>
            <a:endParaRPr sz="2000" b="1" dirty="0"/>
          </a:p>
          <a:p>
            <a:pPr marL="365756" indent="-283461">
              <a:buSzPts val="1600"/>
            </a:pPr>
            <a:r>
              <a:rPr lang="en-US" sz="2000" dirty="0" err="1"/>
              <a:t>Scalaris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/>
              <a:t>Voldemort  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Couchbase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 err="1"/>
              <a:t>Hazelcast</a:t>
            </a:r>
            <a:endParaRPr sz="2000" dirty="0"/>
          </a:p>
        </p:txBody>
      </p:sp>
      <p:sp>
        <p:nvSpPr>
          <p:cNvPr id="160" name="Shape 160"/>
          <p:cNvSpPr/>
          <p:nvPr/>
        </p:nvSpPr>
        <p:spPr>
          <a:xfrm>
            <a:off x="4274231" y="1289237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6579320" y="1260601"/>
            <a:ext cx="607099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Sun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2" name="Shape 162"/>
          <p:cNvCxnSpPr>
            <a:stCxn id="160" idx="6"/>
            <a:endCxn id="161" idx="1"/>
          </p:cNvCxnSpPr>
          <p:nvPr/>
        </p:nvCxnSpPr>
        <p:spPr>
          <a:xfrm>
            <a:off x="6114461" y="1620588"/>
            <a:ext cx="465000" cy="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3" name="Shape 163"/>
          <p:cNvSpPr/>
          <p:nvPr/>
        </p:nvSpPr>
        <p:spPr>
          <a:xfrm>
            <a:off x="4274231" y="2339025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Aphrodite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579321" y="2311924"/>
            <a:ext cx="1002098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Love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5" name="Shape 165"/>
          <p:cNvCxnSpPr>
            <a:stCxn id="163" idx="6"/>
            <a:endCxn id="164" idx="1"/>
          </p:cNvCxnSpPr>
          <p:nvPr/>
        </p:nvCxnSpPr>
        <p:spPr>
          <a:xfrm>
            <a:off x="6114461" y="2670375"/>
            <a:ext cx="465000" cy="15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6" name="Shape 166"/>
          <p:cNvSpPr/>
          <p:nvPr/>
        </p:nvSpPr>
        <p:spPr>
          <a:xfrm>
            <a:off x="4342442" y="3359506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579320" y="3330871"/>
            <a:ext cx="2354368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War</a:t>
            </a:r>
            <a:endParaRPr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8" name="Shape 168"/>
          <p:cNvCxnSpPr>
            <a:endCxn id="167" idx="1"/>
          </p:cNvCxnSpPr>
          <p:nvPr/>
        </p:nvCxnSpPr>
        <p:spPr>
          <a:xfrm>
            <a:off x="6182721" y="3690857"/>
            <a:ext cx="396600" cy="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9" name="Shape 169"/>
          <p:cNvSpPr/>
          <p:nvPr/>
        </p:nvSpPr>
        <p:spPr>
          <a:xfrm>
            <a:off x="7360357" y="1260601"/>
            <a:ext cx="607099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Light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141395" y="1260601"/>
            <a:ext cx="724083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Music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743464" y="2310389"/>
            <a:ext cx="1122014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Beauty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071921" y="1110736"/>
            <a:ext cx="1488185" cy="3368666"/>
          </a:xfrm>
          <a:prstGeom prst="rect">
            <a:avLst/>
          </a:prstGeom>
          <a:gradFill>
            <a:gsLst>
              <a:gs pos="0">
                <a:srgbClr val="C5E6F2"/>
              </a:gs>
              <a:gs pos="50000">
                <a:srgbClr val="B7E0F0"/>
              </a:gs>
              <a:gs pos="97000">
                <a:srgbClr val="A0D9EE"/>
              </a:gs>
              <a:gs pos="100000">
                <a:srgbClr val="97D6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Row key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Column Family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SzPts val="1600"/>
            </a:pPr>
            <a:r>
              <a:rPr lang="en-US" sz="2000" dirty="0" err="1"/>
              <a:t>Hbase</a:t>
            </a:r>
            <a:r>
              <a:rPr lang="en-US" sz="2000" dirty="0"/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b="1" dirty="0"/>
              <a:t>Cassandra</a:t>
            </a:r>
            <a:endParaRPr b="1"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Scylla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 err="1"/>
              <a:t>Clouddata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 err="1"/>
              <a:t>SimpleDb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/>
              <a:t>DynamoDB</a:t>
            </a:r>
            <a:endParaRPr sz="2000" dirty="0"/>
          </a:p>
        </p:txBody>
      </p:sp>
      <p:sp>
        <p:nvSpPr>
          <p:cNvPr id="180" name="Shape 180"/>
          <p:cNvSpPr/>
          <p:nvPr/>
        </p:nvSpPr>
        <p:spPr>
          <a:xfrm>
            <a:off x="4179405" y="1611104"/>
            <a:ext cx="1273214" cy="528252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1" name="Shape 181"/>
          <p:cNvCxnSpPr>
            <a:stCxn id="180" idx="6"/>
            <a:endCxn id="182" idx="1"/>
          </p:cNvCxnSpPr>
          <p:nvPr/>
        </p:nvCxnSpPr>
        <p:spPr>
          <a:xfrm rot="10800000" flipH="1">
            <a:off x="5452619" y="1780130"/>
            <a:ext cx="488400" cy="951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83" name="Shape 183"/>
          <p:cNvSpPr/>
          <p:nvPr/>
        </p:nvSpPr>
        <p:spPr>
          <a:xfrm>
            <a:off x="4281088" y="2593668"/>
            <a:ext cx="1069848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4" name="Shape 184"/>
          <p:cNvCxnSpPr>
            <a:stCxn id="183" idx="6"/>
            <a:endCxn id="185" idx="1"/>
          </p:cNvCxnSpPr>
          <p:nvPr/>
        </p:nvCxnSpPr>
        <p:spPr>
          <a:xfrm>
            <a:off x="5350937" y="2925018"/>
            <a:ext cx="505200" cy="1722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86" name="Shape 186"/>
          <p:cNvSpPr/>
          <p:nvPr/>
        </p:nvSpPr>
        <p:spPr>
          <a:xfrm>
            <a:off x="4226818" y="3643455"/>
            <a:ext cx="1178388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Kratos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7" name="Shape 187"/>
          <p:cNvCxnSpPr>
            <a:stCxn id="186" idx="6"/>
            <a:endCxn id="188" idx="1"/>
          </p:cNvCxnSpPr>
          <p:nvPr/>
        </p:nvCxnSpPr>
        <p:spPr>
          <a:xfrm>
            <a:off x="5405207" y="3974806"/>
            <a:ext cx="535800" cy="1407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grpSp>
        <p:nvGrpSpPr>
          <p:cNvPr id="189" name="Shape 189"/>
          <p:cNvGrpSpPr/>
          <p:nvPr/>
        </p:nvGrpSpPr>
        <p:grpSpPr>
          <a:xfrm>
            <a:off x="5940909" y="1086777"/>
            <a:ext cx="1709928" cy="1092748"/>
            <a:chOff x="5856271" y="1249979"/>
            <a:chExt cx="1709928" cy="1092748"/>
          </a:xfrm>
        </p:grpSpPr>
        <p:sp>
          <p:nvSpPr>
            <p:cNvPr id="190" name="Shape 190"/>
            <p:cNvSpPr/>
            <p:nvPr/>
          </p:nvSpPr>
          <p:spPr>
            <a:xfrm>
              <a:off x="5856271" y="12499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Duty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5856271" y="1543880"/>
              <a:ext cx="1709928" cy="798847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{”Sun”, “Light”, ”Music”}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5856271" y="2618384"/>
            <a:ext cx="1123263" cy="663510"/>
            <a:chOff x="6008671" y="1402379"/>
            <a:chExt cx="1709928" cy="663510"/>
          </a:xfrm>
        </p:grpSpPr>
        <p:sp>
          <p:nvSpPr>
            <p:cNvPr id="192" name="Shape 192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Duty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“War”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5940909" y="3636852"/>
            <a:ext cx="1709928" cy="663510"/>
            <a:chOff x="6008671" y="1402379"/>
            <a:chExt cx="1709928" cy="663510"/>
          </a:xfrm>
        </p:grpSpPr>
        <p:sp>
          <p:nvSpPr>
            <p:cNvPr id="194" name="Shape 194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SlainGods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13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7340372" y="2633921"/>
            <a:ext cx="1123263" cy="663510"/>
            <a:chOff x="6008671" y="1402379"/>
            <a:chExt cx="1709928" cy="663510"/>
          </a:xfrm>
        </p:grpSpPr>
        <p:sp>
          <p:nvSpPr>
            <p:cNvPr id="196" name="Shape 196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Weapon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“Sword”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Document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Clr>
                <a:schemeClr val="accent1"/>
              </a:buClr>
              <a:buSzPts val="1600"/>
            </a:pPr>
            <a:r>
              <a:rPr lang="en-US" sz="2000" dirty="0" err="1"/>
              <a:t>AmazonSimpleD</a:t>
            </a: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/>
              <a:t>Apache CouchDB</a:t>
            </a: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/>
              <a:t>Couchbase </a:t>
            </a: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b="1" dirty="0"/>
              <a:t>MongoDB</a:t>
            </a:r>
            <a:endParaRPr sz="2000" b="1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 err="1"/>
              <a:t>Riak</a:t>
            </a:r>
            <a:endParaRPr sz="2000" dirty="0"/>
          </a:p>
          <a:p>
            <a:pPr marL="365756" indent="-181862">
              <a:buClr>
                <a:schemeClr val="accent1"/>
              </a:buClr>
              <a:buSzPts val="1600"/>
              <a:buNone/>
            </a:pPr>
            <a:endParaRPr sz="2000" dirty="0"/>
          </a:p>
        </p:txBody>
      </p:sp>
      <p:sp>
        <p:nvSpPr>
          <p:cNvPr id="205" name="Shape 205"/>
          <p:cNvSpPr txBox="1"/>
          <p:nvPr/>
        </p:nvSpPr>
        <p:spPr>
          <a:xfrm>
            <a:off x="4782313" y="841337"/>
            <a:ext cx="5021445" cy="49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{  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father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”:”Jupiter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mother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Latona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siblings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”:{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	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 ”Apollo”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 },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 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godOf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 {”Hunt”}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Graph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Clr>
                <a:schemeClr val="accent1"/>
              </a:buClr>
              <a:buSzPts val="1600"/>
            </a:pPr>
            <a:r>
              <a:rPr lang="en-US" sz="2000" b="1" dirty="0"/>
              <a:t>Neo4J</a:t>
            </a:r>
            <a:endParaRPr b="1" dirty="0"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 err="1"/>
              <a:t>InfoGrid</a:t>
            </a: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 err="1"/>
              <a:t>Sones</a:t>
            </a: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 err="1"/>
              <a:t>HyperGraphDB</a:t>
            </a:r>
            <a:endParaRPr sz="2000" dirty="0"/>
          </a:p>
        </p:txBody>
      </p:sp>
      <p:sp>
        <p:nvSpPr>
          <p:cNvPr id="213" name="Shape 213"/>
          <p:cNvSpPr/>
          <p:nvPr/>
        </p:nvSpPr>
        <p:spPr>
          <a:xfrm>
            <a:off x="3855281" y="601687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814299" y="1761600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400833" y="3245291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Kratos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216" name="Shape 216"/>
          <p:cNvCxnSpPr>
            <a:stCxn id="215" idx="1"/>
            <a:endCxn id="213" idx="4"/>
          </p:cNvCxnSpPr>
          <p:nvPr/>
        </p:nvCxnSpPr>
        <p:spPr>
          <a:xfrm rot="5400000" flipH="1">
            <a:off x="4183828" y="1855841"/>
            <a:ext cx="2078100" cy="894900"/>
          </a:xfrm>
          <a:prstGeom prst="curvedConnector3">
            <a:avLst>
              <a:gd name="adj1" fmla="val 50000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Shape 217"/>
          <p:cNvCxnSpPr>
            <a:stCxn id="215" idx="7"/>
            <a:endCxn id="214" idx="4"/>
          </p:cNvCxnSpPr>
          <p:nvPr/>
        </p:nvCxnSpPr>
        <p:spPr>
          <a:xfrm rot="-5400000">
            <a:off x="6894017" y="2501891"/>
            <a:ext cx="918000" cy="762900"/>
          </a:xfrm>
          <a:prstGeom prst="curvedConnector3">
            <a:avLst>
              <a:gd name="adj1" fmla="val 50002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8" name="Shape 218"/>
          <p:cNvCxnSpPr>
            <a:stCxn id="213" idx="6"/>
            <a:endCxn id="214" idx="2"/>
          </p:cNvCxnSpPr>
          <p:nvPr/>
        </p:nvCxnSpPr>
        <p:spPr>
          <a:xfrm>
            <a:off x="5695511" y="933037"/>
            <a:ext cx="1118700" cy="1159800"/>
          </a:xfrm>
          <a:prstGeom prst="curvedConnector3">
            <a:avLst>
              <a:gd name="adj1" fmla="val 50004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9" name="Shape 219"/>
          <p:cNvSpPr txBox="1"/>
          <p:nvPr/>
        </p:nvSpPr>
        <p:spPr>
          <a:xfrm rot="3899366">
            <a:off x="5982067" y="1148794"/>
            <a:ext cx="820984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sibling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0" name="Shape 220"/>
          <p:cNvSpPr txBox="1"/>
          <p:nvPr/>
        </p:nvSpPr>
        <p:spPr>
          <a:xfrm rot="3366288">
            <a:off x="4912951" y="2525633"/>
            <a:ext cx="697179" cy="36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slew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1" name="Shape 221"/>
          <p:cNvSpPr txBox="1"/>
          <p:nvPr/>
        </p:nvSpPr>
        <p:spPr>
          <a:xfrm rot="-2239518">
            <a:off x="6972202" y="2835887"/>
            <a:ext cx="762444" cy="36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slew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222" name="Shape 222"/>
          <p:cNvCxnSpPr>
            <a:stCxn id="213" idx="5"/>
            <a:endCxn id="215" idx="0"/>
          </p:cNvCxnSpPr>
          <p:nvPr/>
        </p:nvCxnSpPr>
        <p:spPr>
          <a:xfrm rot="-5400000" flipH="1">
            <a:off x="4834415" y="1758938"/>
            <a:ext cx="2078100" cy="894900"/>
          </a:xfrm>
          <a:prstGeom prst="curvedConnector3">
            <a:avLst>
              <a:gd name="adj1" fmla="val 49996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3" name="Shape 223"/>
          <p:cNvCxnSpPr>
            <a:stCxn id="214" idx="3"/>
            <a:endCxn id="215" idx="0"/>
          </p:cNvCxnSpPr>
          <p:nvPr/>
        </p:nvCxnSpPr>
        <p:spPr>
          <a:xfrm rot="5400000">
            <a:off x="6243345" y="2404802"/>
            <a:ext cx="918000" cy="762900"/>
          </a:xfrm>
          <a:prstGeom prst="curvedConnector3">
            <a:avLst>
              <a:gd name="adj1" fmla="val 50002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" name="Shape 224"/>
          <p:cNvSpPr txBox="1"/>
          <p:nvPr/>
        </p:nvSpPr>
        <p:spPr>
          <a:xfrm rot="2848721">
            <a:off x="5541401" y="2031455"/>
            <a:ext cx="971201" cy="3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slain by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5" name="Shape 225"/>
          <p:cNvSpPr txBox="1"/>
          <p:nvPr/>
        </p:nvSpPr>
        <p:spPr>
          <a:xfrm rot="-2849968">
            <a:off x="6333344" y="2497834"/>
            <a:ext cx="958264" cy="36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slain by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Multi-model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368097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SzPts val="1600"/>
            </a:pPr>
            <a:r>
              <a:rPr lang="en-US" sz="2000" dirty="0" err="1"/>
              <a:t>OrientDB</a:t>
            </a:r>
            <a:r>
              <a:rPr lang="en-US" sz="2000" dirty="0"/>
              <a:t> </a:t>
            </a:r>
            <a:endParaRPr sz="2000" dirty="0"/>
          </a:p>
          <a:p>
            <a:pPr marL="640074" lvl="1" indent="-237741"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graph, document</a:t>
            </a:r>
            <a:endParaRPr sz="1600"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Couchbase </a:t>
            </a:r>
            <a:endParaRPr sz="2000" dirty="0"/>
          </a:p>
          <a:p>
            <a:pPr marL="640074" lvl="1" indent="-237741"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key-value, document</a:t>
            </a:r>
            <a:endParaRPr sz="1600"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Elasticsearch</a:t>
            </a:r>
            <a:endParaRPr sz="2000" dirty="0"/>
          </a:p>
          <a:p>
            <a:pPr marL="640074" lvl="1" indent="-237741"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document, graph</a:t>
            </a:r>
            <a:endParaRPr sz="1600"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 err="1"/>
              <a:t>ArangoDB</a:t>
            </a:r>
            <a:endParaRPr sz="2000" dirty="0"/>
          </a:p>
          <a:p>
            <a:pPr marL="640074" lvl="1" indent="-237741"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column family, graph, key-value</a:t>
            </a:r>
            <a:endParaRPr sz="1600" dirty="0">
              <a:latin typeface="Gill Sans MT" panose="020B0502020104020203" pitchFamily="34" charset="77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0345" y="418085"/>
            <a:ext cx="3818915" cy="417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SQL -&gt; NoSQL</a:t>
            </a:r>
            <a:endParaRPr sz="3200" dirty="0">
              <a:ea typeface="Arial"/>
              <a:cs typeface="Arial"/>
              <a:sym typeface="Arial"/>
            </a:endParaRPr>
          </a:p>
        </p:txBody>
      </p:sp>
      <p:graphicFrame>
        <p:nvGraphicFramePr>
          <p:cNvPr id="240" name="Shape 240"/>
          <p:cNvGraphicFramePr/>
          <p:nvPr>
            <p:extLst>
              <p:ext uri="{D42A27DB-BD31-4B8C-83A1-F6EECF244321}">
                <p14:modId xmlns:p14="http://schemas.microsoft.com/office/powerpoint/2010/main" val="402933578"/>
              </p:ext>
            </p:extLst>
          </p:nvPr>
        </p:nvGraphicFramePr>
        <p:xfrm>
          <a:off x="1434974" y="1213171"/>
          <a:ext cx="7499375" cy="2931214"/>
        </p:xfrm>
        <a:graphic>
          <a:graphicData uri="http://schemas.openxmlformats.org/drawingml/2006/table">
            <a:tbl>
              <a:tblPr firstRow="1" bandRow="1">
                <a:noFill/>
                <a:tableStyleId>{648C17B3-222A-4690-AD6F-D849B0568CCA}</a:tableStyleId>
              </a:tblPr>
              <a:tblGrid>
                <a:gridCol w="149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SQL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Key-Value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 Family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Document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Graph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Table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Bucket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 Family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Collection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Row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Key/Value pair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Document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Vertex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Key/Value Pair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Key/Value Pair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Vertex/Edge properties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Relationship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Link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Edge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Scalability x Complexity</a:t>
            </a:r>
            <a:endParaRPr sz="3200" dirty="0">
              <a:ea typeface="Arial"/>
              <a:cs typeface="Arial"/>
              <a:sym typeface="Arial"/>
            </a:endParaRPr>
          </a:p>
        </p:txBody>
      </p:sp>
      <p:cxnSp>
        <p:nvCxnSpPr>
          <p:cNvPr id="247" name="Shape 247"/>
          <p:cNvCxnSpPr/>
          <p:nvPr/>
        </p:nvCxnSpPr>
        <p:spPr>
          <a:xfrm rot="10800000">
            <a:off x="1967696" y="1203767"/>
            <a:ext cx="0" cy="2951544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Shape 248"/>
          <p:cNvCxnSpPr/>
          <p:nvPr/>
        </p:nvCxnSpPr>
        <p:spPr>
          <a:xfrm rot="10800000" flipH="1">
            <a:off x="1944546" y="4118658"/>
            <a:ext cx="6813592" cy="1929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Shape 249"/>
          <p:cNvSpPr txBox="1"/>
          <p:nvPr/>
        </p:nvSpPr>
        <p:spPr>
          <a:xfrm rot="-5400000">
            <a:off x="598351" y="2254826"/>
            <a:ext cx="204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Scalability</a:t>
            </a:r>
            <a:endParaRPr sz="3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124900" y="4083925"/>
            <a:ext cx="2358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Complexity</a:t>
            </a:r>
            <a:endParaRPr sz="3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211887" y="1126209"/>
            <a:ext cx="1840230" cy="662701"/>
          </a:xfrm>
          <a:prstGeom prst="ellipse">
            <a:avLst/>
          </a:prstGeom>
          <a:gradFill>
            <a:gsLst>
              <a:gs pos="0">
                <a:srgbClr val="DDF4C4"/>
              </a:gs>
              <a:gs pos="50000">
                <a:srgbClr val="D8F1B7"/>
              </a:gs>
              <a:gs pos="97000">
                <a:srgbClr val="CBEF9F"/>
              </a:gs>
              <a:gs pos="100000">
                <a:srgbClr val="CBF194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Key/Value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5166985" y="2541572"/>
            <a:ext cx="1624416" cy="571783"/>
          </a:xfrm>
          <a:prstGeom prst="snip2DiagRect">
            <a:avLst>
              <a:gd name="adj1" fmla="val 44856"/>
              <a:gd name="adj2" fmla="val 16667"/>
            </a:avLst>
          </a:prstGeom>
          <a:gradFill>
            <a:gsLst>
              <a:gs pos="0">
                <a:srgbClr val="FFE9AF"/>
              </a:gs>
              <a:gs pos="50000">
                <a:srgbClr val="FFE59B"/>
              </a:gs>
              <a:gs pos="97000">
                <a:srgbClr val="FFE27A"/>
              </a:gs>
              <a:gs pos="100000">
                <a:srgbClr val="FFE26B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665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808686" y="1806366"/>
            <a:ext cx="1601730" cy="717748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C5E6F2"/>
              </a:gs>
              <a:gs pos="50000">
                <a:srgbClr val="B7E0F0"/>
              </a:gs>
              <a:gs pos="97000">
                <a:srgbClr val="A0D9EE"/>
              </a:gs>
              <a:gs pos="100000">
                <a:srgbClr val="97D6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665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Column Family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6547970" y="3130811"/>
            <a:ext cx="1302489" cy="810000"/>
          </a:xfrm>
          <a:prstGeom prst="pentagon">
            <a:avLst>
              <a:gd name="hf" fmla="val 105146"/>
              <a:gd name="vf" fmla="val 110557"/>
            </a:avLst>
          </a:prstGeom>
          <a:gradFill>
            <a:gsLst>
              <a:gs pos="0">
                <a:srgbClr val="FFBFBF"/>
              </a:gs>
              <a:gs pos="50000">
                <a:srgbClr val="FFB0B0"/>
              </a:gs>
              <a:gs pos="97000">
                <a:srgbClr val="FF9494"/>
              </a:gs>
              <a:gs pos="100000">
                <a:srgbClr val="FF898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Graph</a:t>
            </a:r>
            <a:endParaRPr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1278945" y="2308302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5400"/>
            </a:pPr>
            <a:r>
              <a:rPr lang="en-US" sz="5400" dirty="0" err="1"/>
              <a:t>JNoSQL</a:t>
            </a:r>
            <a:endParaRPr sz="3037" dirty="0"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94522" y="2308303"/>
            <a:ext cx="2849478" cy="24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087" y="79869"/>
            <a:ext cx="2910466" cy="254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What is </a:t>
            </a:r>
            <a:r>
              <a:rPr lang="en-US" sz="3200" dirty="0" err="1">
                <a:ea typeface="Arial"/>
                <a:cs typeface="Arial"/>
                <a:sym typeface="Arial"/>
              </a:rPr>
              <a:t>JNoSQL</a:t>
            </a:r>
            <a:r>
              <a:rPr lang="en-US" sz="3200" dirty="0">
                <a:ea typeface="Arial"/>
                <a:cs typeface="Arial"/>
                <a:sym typeface="Arial"/>
              </a:rPr>
              <a:t>?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928" y="2293635"/>
            <a:ext cx="846102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547" y="1114178"/>
            <a:ext cx="846101" cy="74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Clr>
                <a:schemeClr val="accent1"/>
              </a:buClr>
              <a:buSzPts val="1600"/>
            </a:pPr>
            <a:r>
              <a:rPr lang="en-US" sz="2000" dirty="0"/>
              <a:t>Mapping API - </a:t>
            </a:r>
            <a:r>
              <a:rPr lang="en-US" sz="2000" b="1" dirty="0"/>
              <a:t>Artemis</a:t>
            </a:r>
            <a:endParaRPr sz="2000" b="1" dirty="0"/>
          </a:p>
          <a:p>
            <a:pPr marL="365756" indent="-181862">
              <a:buClr>
                <a:schemeClr val="accent1"/>
              </a:buClr>
              <a:buSzPts val="1600"/>
              <a:buNone/>
            </a:pP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/>
              <a:t>Communication API - </a:t>
            </a:r>
            <a:r>
              <a:rPr lang="en-US" sz="2000" b="1" dirty="0"/>
              <a:t>Diana</a:t>
            </a:r>
            <a:endParaRPr sz="2000" b="1" dirty="0"/>
          </a:p>
          <a:p>
            <a:pPr marL="365756" indent="-181862">
              <a:buClr>
                <a:schemeClr val="accent1"/>
              </a:buClr>
              <a:buSzPts val="1600"/>
              <a:buNone/>
            </a:pPr>
            <a:endParaRPr sz="2000" dirty="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/>
              <a:t>No lock-in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 dirty="0"/>
              <a:t>Divide and conquer</a:t>
            </a:r>
            <a:endParaRPr dirty="0">
              <a:latin typeface="Gill Sans MT" panose="020B0502020104020203" pitchFamily="34" charset="77"/>
            </a:endParaRPr>
          </a:p>
          <a:p>
            <a:pPr marL="365756" indent="-181862">
              <a:buClr>
                <a:schemeClr val="accent1"/>
              </a:buClr>
              <a:buSzPts val="1600"/>
              <a:buNone/>
            </a:pPr>
            <a:endParaRPr sz="2000" dirty="0"/>
          </a:p>
        </p:txBody>
      </p:sp>
      <p:sp>
        <p:nvSpPr>
          <p:cNvPr id="341" name="Shape 341"/>
          <p:cNvSpPr/>
          <p:nvPr/>
        </p:nvSpPr>
        <p:spPr>
          <a:xfrm>
            <a:off x="6529374" y="385310"/>
            <a:ext cx="1146261" cy="558182"/>
          </a:xfrm>
          <a:prstGeom prst="rect">
            <a:avLst/>
          </a:prstGeom>
          <a:gradFill>
            <a:gsLst>
              <a:gs pos="0">
                <a:srgbClr val="CDD2E6"/>
              </a:gs>
              <a:gs pos="50000">
                <a:srgbClr val="C0C8E2"/>
              </a:gs>
              <a:gs pos="97000">
                <a:srgbClr val="ABB6DA"/>
              </a:gs>
              <a:gs pos="100000">
                <a:srgbClr val="A5B0D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DAO</a:t>
            </a:r>
            <a:endParaRPr sz="24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grpSp>
        <p:nvGrpSpPr>
          <p:cNvPr id="342" name="Shape 342"/>
          <p:cNvGrpSpPr/>
          <p:nvPr/>
        </p:nvGrpSpPr>
        <p:grpSpPr>
          <a:xfrm>
            <a:off x="5922394" y="2530198"/>
            <a:ext cx="2593584" cy="933851"/>
            <a:chOff x="6280451" y="2293635"/>
            <a:chExt cx="2593584" cy="933851"/>
          </a:xfrm>
        </p:grpSpPr>
        <p:sp>
          <p:nvSpPr>
            <p:cNvPr id="343" name="Shape 343"/>
            <p:cNvSpPr/>
            <p:nvPr/>
          </p:nvSpPr>
          <p:spPr>
            <a:xfrm>
              <a:off x="6280451" y="2293635"/>
              <a:ext cx="2372895" cy="786249"/>
            </a:xfrm>
            <a:prstGeom prst="rect">
              <a:avLst/>
            </a:prstGeom>
            <a:gradFill>
              <a:gsLst>
                <a:gs pos="0">
                  <a:srgbClr val="EF3333"/>
                </a:gs>
                <a:gs pos="15000">
                  <a:srgbClr val="EE3232"/>
                </a:gs>
                <a:gs pos="62000">
                  <a:srgbClr val="D91919"/>
                </a:gs>
                <a:gs pos="97000">
                  <a:srgbClr val="C4090B"/>
                </a:gs>
                <a:gs pos="100000">
                  <a:srgbClr val="C6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lt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Communication</a:t>
              </a:r>
              <a:endParaRPr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pic>
          <p:nvPicPr>
            <p:cNvPr id="344" name="Shape 3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32657" y="2841111"/>
              <a:ext cx="441378" cy="386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Shape 345"/>
          <p:cNvGrpSpPr/>
          <p:nvPr/>
        </p:nvGrpSpPr>
        <p:grpSpPr>
          <a:xfrm>
            <a:off x="5916057" y="1263548"/>
            <a:ext cx="2606258" cy="934180"/>
            <a:chOff x="6280451" y="1085005"/>
            <a:chExt cx="2606258" cy="934180"/>
          </a:xfrm>
        </p:grpSpPr>
        <p:sp>
          <p:nvSpPr>
            <p:cNvPr id="346" name="Shape 346"/>
            <p:cNvSpPr/>
            <p:nvPr/>
          </p:nvSpPr>
          <p:spPr>
            <a:xfrm>
              <a:off x="6280451" y="1085005"/>
              <a:ext cx="2372895" cy="786249"/>
            </a:xfrm>
            <a:prstGeom prst="rect">
              <a:avLst/>
            </a:prstGeom>
            <a:gradFill>
              <a:gsLst>
                <a:gs pos="0">
                  <a:srgbClr val="EF3333"/>
                </a:gs>
                <a:gs pos="15000">
                  <a:srgbClr val="EE3232"/>
                </a:gs>
                <a:gs pos="62000">
                  <a:srgbClr val="D91919"/>
                </a:gs>
                <a:gs pos="97000">
                  <a:srgbClr val="C4090B"/>
                </a:gs>
                <a:gs pos="100000">
                  <a:srgbClr val="C6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lt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Mapping</a:t>
              </a:r>
              <a:endParaRPr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pic>
          <p:nvPicPr>
            <p:cNvPr id="347" name="Shape 3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32657" y="1621714"/>
              <a:ext cx="454052" cy="3974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Shape 348"/>
          <p:cNvGrpSpPr/>
          <p:nvPr/>
        </p:nvGrpSpPr>
        <p:grpSpPr>
          <a:xfrm>
            <a:off x="5550630" y="3648916"/>
            <a:ext cx="3337115" cy="409661"/>
            <a:chOff x="5394193" y="3539370"/>
            <a:chExt cx="3337115" cy="409661"/>
          </a:xfrm>
        </p:grpSpPr>
        <p:sp>
          <p:nvSpPr>
            <p:cNvPr id="349" name="Shape 349"/>
            <p:cNvSpPr/>
            <p:nvPr/>
          </p:nvSpPr>
          <p:spPr>
            <a:xfrm>
              <a:off x="5394193" y="3597744"/>
              <a:ext cx="462783" cy="292913"/>
            </a:xfrm>
            <a:prstGeom prst="ellipse">
              <a:avLst/>
            </a:prstGeom>
            <a:gradFill>
              <a:gsLst>
                <a:gs pos="0">
                  <a:srgbClr val="DDF4C4"/>
                </a:gs>
                <a:gs pos="50000">
                  <a:srgbClr val="D8F1B7"/>
                </a:gs>
                <a:gs pos="97000">
                  <a:srgbClr val="CBEF9F"/>
                </a:gs>
                <a:gs pos="100000">
                  <a:srgbClr val="CBF194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85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7151545" y="3539370"/>
              <a:ext cx="587044" cy="409661"/>
            </a:xfrm>
            <a:prstGeom prst="snip2DiagRect">
              <a:avLst>
                <a:gd name="adj1" fmla="val 44856"/>
                <a:gd name="adj2" fmla="val 16667"/>
              </a:avLst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6252394" y="3547731"/>
              <a:ext cx="503733" cy="392939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C5E6F2"/>
                </a:gs>
                <a:gs pos="50000">
                  <a:srgbClr val="B7E0F0"/>
                </a:gs>
                <a:gs pos="97000">
                  <a:srgbClr val="A0D9EE"/>
                </a:gs>
                <a:gs pos="100000">
                  <a:srgbClr val="97D6E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39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8134006" y="3558473"/>
              <a:ext cx="597302" cy="371454"/>
            </a:xfrm>
            <a:prstGeom prst="pentagon">
              <a:avLst>
                <a:gd name="hf" fmla="val 105146"/>
                <a:gd name="vf" fmla="val 110557"/>
              </a:avLst>
            </a:prstGeom>
            <a:gradFill>
              <a:gsLst>
                <a:gs pos="0">
                  <a:srgbClr val="FFBFBF"/>
                </a:gs>
                <a:gs pos="50000">
                  <a:srgbClr val="FFB0B0"/>
                </a:gs>
                <a:gs pos="97000">
                  <a:srgbClr val="FF9494"/>
                </a:gs>
                <a:gs pos="100000">
                  <a:srgbClr val="FF898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53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53" name="Shape 353"/>
          <p:cNvGrpSpPr/>
          <p:nvPr/>
        </p:nvGrpSpPr>
        <p:grpSpPr>
          <a:xfrm>
            <a:off x="5598025" y="4200855"/>
            <a:ext cx="3175063" cy="393472"/>
            <a:chOff x="5645421" y="4185188"/>
            <a:chExt cx="3175063" cy="496958"/>
          </a:xfrm>
        </p:grpSpPr>
        <p:sp>
          <p:nvSpPr>
            <p:cNvPr id="354" name="Shape 354"/>
            <p:cNvSpPr/>
            <p:nvPr/>
          </p:nvSpPr>
          <p:spPr>
            <a:xfrm>
              <a:off x="5645421" y="4190184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DF4C4"/>
                </a:gs>
                <a:gs pos="50000">
                  <a:srgbClr val="D8F1B7"/>
                </a:gs>
                <a:gs pos="97000">
                  <a:srgbClr val="CBEF9F"/>
                </a:gs>
                <a:gs pos="100000">
                  <a:srgbClr val="CBF194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6524097" y="4192719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C5E6F2"/>
                </a:gs>
                <a:gs pos="50000">
                  <a:srgbClr val="B7E0F0"/>
                </a:gs>
                <a:gs pos="97000">
                  <a:srgbClr val="A0D9EE"/>
                </a:gs>
                <a:gs pos="100000">
                  <a:srgbClr val="97D6E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7461587" y="4185188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8452494" y="4185188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BFBF"/>
                </a:gs>
                <a:gs pos="50000">
                  <a:srgbClr val="FFB0B0"/>
                </a:gs>
                <a:gs pos="97000">
                  <a:srgbClr val="FF9494"/>
                </a:gs>
                <a:gs pos="100000">
                  <a:srgbClr val="FF898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58" name="Shape 358"/>
          <p:cNvSpPr/>
          <p:nvPr/>
        </p:nvSpPr>
        <p:spPr>
          <a:xfrm>
            <a:off x="5598026" y="1063230"/>
            <a:ext cx="318032" cy="240081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359" name="Shape 359"/>
          <p:cNvSpPr txBox="1"/>
          <p:nvPr/>
        </p:nvSpPr>
        <p:spPr>
          <a:xfrm rot="-5400000">
            <a:off x="5037071" y="1565782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rgbClr val="C0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JNoSQL</a:t>
            </a:r>
            <a:endParaRPr sz="1800">
              <a:solidFill>
                <a:srgbClr val="C00000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360" name="Shape 360"/>
          <p:cNvCxnSpPr>
            <a:stCxn id="341" idx="2"/>
            <a:endCxn id="346" idx="0"/>
          </p:cNvCxnSpPr>
          <p:nvPr/>
        </p:nvCxnSpPr>
        <p:spPr>
          <a:xfrm>
            <a:off x="7102504" y="943492"/>
            <a:ext cx="0" cy="3201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1" name="Shape 361"/>
          <p:cNvCxnSpPr>
            <a:stCxn id="346" idx="2"/>
            <a:endCxn id="343" idx="0"/>
          </p:cNvCxnSpPr>
          <p:nvPr/>
        </p:nvCxnSpPr>
        <p:spPr>
          <a:xfrm>
            <a:off x="7102505" y="2049797"/>
            <a:ext cx="6300" cy="4803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2" name="Shape 362"/>
          <p:cNvCxnSpPr>
            <a:endCxn id="352" idx="1"/>
          </p:cNvCxnSpPr>
          <p:nvPr/>
        </p:nvCxnSpPr>
        <p:spPr>
          <a:xfrm>
            <a:off x="7102443" y="3316400"/>
            <a:ext cx="1188000" cy="4935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3" name="Shape 363"/>
          <p:cNvCxnSpPr>
            <a:stCxn id="343" idx="2"/>
            <a:endCxn id="350" idx="3"/>
          </p:cNvCxnSpPr>
          <p:nvPr/>
        </p:nvCxnSpPr>
        <p:spPr>
          <a:xfrm>
            <a:off x="7108843" y="3316446"/>
            <a:ext cx="492600" cy="3324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4" name="Shape 364"/>
          <p:cNvCxnSpPr>
            <a:stCxn id="343" idx="2"/>
            <a:endCxn id="351" idx="1"/>
          </p:cNvCxnSpPr>
          <p:nvPr/>
        </p:nvCxnSpPr>
        <p:spPr>
          <a:xfrm flipH="1">
            <a:off x="6709842" y="3316447"/>
            <a:ext cx="399000" cy="3408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5" name="Shape 365"/>
          <p:cNvCxnSpPr>
            <a:endCxn id="349" idx="0"/>
          </p:cNvCxnSpPr>
          <p:nvPr/>
        </p:nvCxnSpPr>
        <p:spPr>
          <a:xfrm flipH="1">
            <a:off x="5782021" y="3321489"/>
            <a:ext cx="1323600" cy="3858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Eclipse </a:t>
            </a:r>
            <a:r>
              <a:rPr lang="en-US" sz="3200" dirty="0" err="1">
                <a:ea typeface="Arial"/>
                <a:cs typeface="Arial"/>
                <a:sym typeface="Arial"/>
              </a:rPr>
              <a:t>JNoSQL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Clr>
                <a:schemeClr val="accent1"/>
              </a:buClr>
              <a:buSzPts val="1600"/>
            </a:pPr>
            <a:r>
              <a:rPr lang="en-US" sz="2000"/>
              <a:t>Eclipse Foundation</a:t>
            </a:r>
            <a:endParaRPr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/>
              <a:t>Apache v2 + EPL 1.0</a:t>
            </a:r>
            <a:endParaRPr sz="2000"/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/>
              <a:t>API to each NoSQL type</a:t>
            </a:r>
            <a:endParaRPr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/>
              <a:t>Configurable</a:t>
            </a:r>
            <a:endParaRPr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  <a:buSzPts val="1600"/>
            </a:pPr>
            <a:r>
              <a:rPr lang="en-US" sz="2000"/>
              <a:t>Extensible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5922394" y="2530198"/>
            <a:ext cx="2372895" cy="786249"/>
          </a:xfrm>
          <a:prstGeom prst="rect">
            <a:avLst/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Communication</a:t>
            </a:r>
            <a:endParaRPr sz="24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5916057" y="1263549"/>
            <a:ext cx="2372895" cy="786249"/>
          </a:xfrm>
          <a:prstGeom prst="rect">
            <a:avLst/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Mapping</a:t>
            </a:r>
            <a:endParaRPr sz="24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587" y="1594829"/>
            <a:ext cx="846101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4122" y="2897238"/>
            <a:ext cx="846102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1084" y="691797"/>
            <a:ext cx="778417" cy="101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70433" y="1047751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r>
              <a:rPr lang="en-US" sz="2800" b="1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Hillmer</a:t>
            </a:r>
            <a:r>
              <a:rPr lang="en-US" sz="2800" b="1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Chona</a:t>
            </a: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Medellin JUG Leader</a:t>
            </a: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Catholic University Luis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Amigó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- Colombia</a:t>
            </a: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Oracle Groundbreaker ambassador</a:t>
            </a: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endParaRPr lang="en-US"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69790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cs typeface="Arial"/>
                <a:sym typeface="Arial"/>
              </a:rPr>
              <a:t>About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the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Speakers</a:t>
            </a:r>
            <a:endParaRPr sz="3200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53178-6B91-1345-9AE7-C77E4BC4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0" t="3630" r="13038" b="22128"/>
          <a:stretch/>
        </p:blipFill>
        <p:spPr>
          <a:xfrm>
            <a:off x="7192681" y="211075"/>
            <a:ext cx="1673352" cy="1673352"/>
          </a:xfrm>
          <a:prstGeom prst="ellipse">
            <a:avLst/>
          </a:prstGeom>
          <a:noFill/>
          <a:ln w="127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4990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For example: for a Document DB…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2144236" y="1015481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 indent="0">
              <a:spcBef>
                <a:spcPts val="0"/>
              </a:spcBef>
              <a:buClr>
                <a:schemeClr val="accent1"/>
              </a:buClr>
              <a:buSzPts val="1280"/>
              <a:buNone/>
            </a:pPr>
            <a:r>
              <a:rPr lang="en-US" sz="1600" dirty="0" err="1"/>
              <a:t>BaseDocument</a:t>
            </a:r>
            <a:r>
              <a:rPr lang="en-US" sz="1600" dirty="0"/>
              <a:t> </a:t>
            </a:r>
            <a:r>
              <a:rPr lang="en-US" sz="1600" dirty="0" err="1"/>
              <a:t>baseDocument</a:t>
            </a:r>
            <a:r>
              <a:rPr lang="en-US" sz="1600" dirty="0"/>
              <a:t> = new </a:t>
            </a:r>
            <a:r>
              <a:rPr lang="en-US" sz="1600" dirty="0" err="1"/>
              <a:t>BaseDocument</a:t>
            </a:r>
            <a:r>
              <a:rPr lang="en-US" sz="1600" dirty="0"/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buClr>
                <a:schemeClr val="accent1"/>
              </a:buClr>
              <a:buSzPts val="1280"/>
              <a:buNone/>
            </a:pPr>
            <a:r>
              <a:rPr lang="en-US" sz="1600" dirty="0" err="1"/>
              <a:t>baseDocument.</a:t>
            </a:r>
            <a:r>
              <a:rPr lang="en-US" sz="1600" b="1" dirty="0" err="1"/>
              <a:t>addAttribute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name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value</a:t>
            </a:r>
            <a:r>
              <a:rPr lang="en-US" sz="1600" dirty="0"/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buClr>
                <a:schemeClr val="accent1"/>
              </a:buClr>
              <a:buSzPts val="1280"/>
              <a:buNone/>
            </a:pPr>
            <a:br>
              <a:rPr lang="en-US" sz="1600" dirty="0"/>
            </a:br>
            <a:endParaRPr sz="1200" dirty="0"/>
          </a:p>
        </p:txBody>
      </p:sp>
      <p:sp>
        <p:nvSpPr>
          <p:cNvPr id="294" name="Shape 294"/>
          <p:cNvSpPr txBox="1"/>
          <p:nvPr/>
        </p:nvSpPr>
        <p:spPr>
          <a:xfrm>
            <a:off x="2144236" y="2766351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>
              <a:buClr>
                <a:schemeClr val="accent1"/>
              </a:buClr>
              <a:buSzPts val="1280"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=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JsonObject.create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5">
              <a:spcBef>
                <a:spcPts val="600"/>
              </a:spcBef>
              <a:buClr>
                <a:schemeClr val="accent1"/>
              </a:buClr>
              <a:buSzPts val="1280"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put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94756" y="1901824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>
              <a:buClr>
                <a:schemeClr val="accent1"/>
              </a:buClr>
              <a:buSzPts val="1280"/>
            </a:pP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 document = new Document();</a:t>
            </a:r>
            <a:endParaRPr dirty="0">
              <a:latin typeface="Gill Sans MT" panose="020B0502020104020203" pitchFamily="34" charset="77"/>
            </a:endParaRPr>
          </a:p>
          <a:p>
            <a:pPr marL="82295">
              <a:spcBef>
                <a:spcPts val="600"/>
              </a:spcBef>
              <a:buClr>
                <a:schemeClr val="accent1"/>
              </a:buClr>
              <a:buSzPts val="1280"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append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5">
              <a:spcBef>
                <a:spcPts val="600"/>
              </a:spcBef>
              <a:buClr>
                <a:schemeClr val="accent1"/>
              </a:buClr>
              <a:buSzPts val="1280"/>
            </a:pPr>
            <a:b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3194756" y="3647787"/>
            <a:ext cx="5175956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>
              <a:buClr>
                <a:schemeClr val="accent1"/>
              </a:buClr>
              <a:buSzPts val="1280"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ODocument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document = new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ODocument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(“collection”);</a:t>
            </a:r>
            <a:endParaRPr dirty="0">
              <a:latin typeface="Gill Sans MT" panose="020B0502020104020203" pitchFamily="34" charset="77"/>
            </a:endParaRPr>
          </a:p>
          <a:p>
            <a:pPr marL="82295">
              <a:spcBef>
                <a:spcPts val="600"/>
              </a:spcBef>
              <a:buClr>
                <a:schemeClr val="accent1"/>
              </a:buClr>
              <a:buSzPts val="1280"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field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5">
              <a:spcBef>
                <a:spcPts val="600"/>
              </a:spcBef>
              <a:buClr>
                <a:schemeClr val="accent1"/>
              </a:buClr>
              <a:buSzPts val="1280"/>
            </a:pPr>
            <a:b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9" y="101548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184" y="1907441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8436" y="2937973"/>
            <a:ext cx="685800" cy="3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4070" y="3793887"/>
            <a:ext cx="685800" cy="35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… now with </a:t>
            </a:r>
            <a:r>
              <a:rPr lang="en-US" sz="3200" dirty="0" err="1">
                <a:ea typeface="Arial"/>
                <a:cs typeface="Arial"/>
                <a:sym typeface="Arial"/>
              </a:rPr>
              <a:t>JNoSQL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3139595" y="2098575"/>
            <a:ext cx="6491764" cy="10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 indent="0">
              <a:spcBef>
                <a:spcPts val="0"/>
              </a:spcBef>
              <a:buClr>
                <a:schemeClr val="accent1"/>
              </a:buClr>
              <a:buSzPts val="1280"/>
              <a:buNone/>
            </a:pPr>
            <a:r>
              <a:rPr lang="en-US" sz="1600" dirty="0" err="1"/>
              <a:t>DocumentEntity</a:t>
            </a:r>
            <a:r>
              <a:rPr lang="en-US" sz="1600" dirty="0"/>
              <a:t> entity = </a:t>
            </a:r>
            <a:r>
              <a:rPr lang="en-US" sz="1600" dirty="0" err="1"/>
              <a:t>DocumentEntity.of</a:t>
            </a:r>
            <a:r>
              <a:rPr lang="en-US" sz="1600" dirty="0"/>
              <a:t>("</a:t>
            </a:r>
            <a:r>
              <a:rPr lang="en-US" sz="1600" dirty="0" err="1"/>
              <a:t>documentCollection</a:t>
            </a:r>
            <a:r>
              <a:rPr lang="en-US" sz="1600" dirty="0"/>
              <a:t>");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buClr>
                <a:schemeClr val="accent1"/>
              </a:buClr>
              <a:buSzPts val="1280"/>
              <a:buNone/>
            </a:pPr>
            <a:r>
              <a:rPr lang="en-US" sz="1600" dirty="0"/>
              <a:t>Document document = </a:t>
            </a:r>
            <a:r>
              <a:rPr lang="en-US" sz="1600" dirty="0" err="1"/>
              <a:t>Document.of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name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value</a:t>
            </a:r>
            <a:r>
              <a:rPr lang="en-US" sz="1600" dirty="0"/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buClr>
                <a:schemeClr val="accent1"/>
              </a:buClr>
              <a:buSzPts val="1280"/>
              <a:buNone/>
            </a:pPr>
            <a:r>
              <a:rPr lang="en-US" sz="1600" dirty="0" err="1"/>
              <a:t>entity.</a:t>
            </a:r>
            <a:r>
              <a:rPr lang="en-US" sz="1600" b="1" dirty="0" err="1"/>
              <a:t>add</a:t>
            </a:r>
            <a:r>
              <a:rPr lang="en-US" sz="1600" dirty="0"/>
              <a:t>(document);</a:t>
            </a:r>
            <a:br>
              <a:rPr lang="en-US" sz="1600" dirty="0"/>
            </a:br>
            <a:endParaRPr sz="1600" dirty="0"/>
          </a:p>
        </p:txBody>
      </p:sp>
      <p:grpSp>
        <p:nvGrpSpPr>
          <p:cNvPr id="408" name="Shape 408"/>
          <p:cNvGrpSpPr/>
          <p:nvPr/>
        </p:nvGrpSpPr>
        <p:grpSpPr>
          <a:xfrm>
            <a:off x="4153658" y="3171540"/>
            <a:ext cx="3605494" cy="724731"/>
            <a:chOff x="2697392" y="3160411"/>
            <a:chExt cx="3605494" cy="724731"/>
          </a:xfrm>
        </p:grpSpPr>
        <p:pic>
          <p:nvPicPr>
            <p:cNvPr id="409" name="Shape 4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7086" y="3199342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Shape 4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43854" y="31604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Shape 4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70623" y="3335922"/>
              <a:ext cx="685800" cy="307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Shape 4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97392" y="3325163"/>
              <a:ext cx="685800" cy="356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Shape 4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69616" y="1619821"/>
            <a:ext cx="1969978" cy="172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Names &amp; Definitions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7728" y="2886074"/>
            <a:ext cx="1974238" cy="172821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</a:pPr>
            <a:r>
              <a:rPr lang="en-US" dirty="0"/>
              <a:t>Configuration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Factory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Manager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Entity</a:t>
            </a:r>
            <a:endParaRPr dirty="0">
              <a:latin typeface="Gill Sans MT" panose="020B0502020104020203" pitchFamily="34" charset="77"/>
            </a:endParaRPr>
          </a:p>
          <a:p>
            <a:pPr marL="365756" indent="-120902"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Names &amp; Definitions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7" y="3538729"/>
            <a:ext cx="1333623" cy="116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5" indent="0">
              <a:lnSpc>
                <a:spcPct val="80000"/>
              </a:lnSpc>
              <a:spcBef>
                <a:spcPts val="0"/>
              </a:spcBef>
              <a:buClr>
                <a:schemeClr val="accent1"/>
              </a:buClr>
              <a:buSzPts val="1216"/>
              <a:buNone/>
            </a:pPr>
            <a:br>
              <a:rPr lang="en-US" sz="1520" dirty="0"/>
            </a:br>
            <a:r>
              <a:rPr lang="en-US" sz="1520" dirty="0" err="1"/>
              <a:t>Column</a:t>
            </a:r>
            <a:r>
              <a:rPr lang="en-US" sz="1520" b="1" dirty="0" err="1"/>
              <a:t>Configuration</a:t>
            </a:r>
            <a:r>
              <a:rPr lang="en-US" sz="1520" dirty="0"/>
              <a:t>&lt;?&gt; condition = new </a:t>
            </a:r>
            <a:r>
              <a:rPr lang="en-US" sz="1520" dirty="0" err="1"/>
              <a:t>DriverConfiguration</a:t>
            </a:r>
            <a:r>
              <a:rPr lang="en-US" sz="1520" dirty="0"/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try(</a:t>
            </a:r>
            <a:r>
              <a:rPr lang="en-US" sz="1520" dirty="0" err="1"/>
              <a:t>ColumnFamily</a:t>
            </a:r>
            <a:r>
              <a:rPr lang="en-US" sz="1520" b="1" dirty="0" err="1"/>
              <a:t>ManagerFactory</a:t>
            </a:r>
            <a:r>
              <a:rPr lang="en-US" sz="1520" dirty="0"/>
              <a:t> </a:t>
            </a:r>
            <a:r>
              <a:rPr lang="en-US" sz="1520" dirty="0" err="1"/>
              <a:t>managerFactory</a:t>
            </a:r>
            <a:r>
              <a:rPr lang="en-US" sz="1520" dirty="0"/>
              <a:t> = </a:t>
            </a:r>
            <a:r>
              <a:rPr lang="en-US" sz="1520" dirty="0" err="1"/>
              <a:t>condition.get</a:t>
            </a:r>
            <a:r>
              <a:rPr lang="en-US" sz="1520" dirty="0"/>
              <a:t>()) {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    </a:t>
            </a:r>
            <a:r>
              <a:rPr lang="en-US" sz="1520" dirty="0" err="1"/>
              <a:t>ColumnFamily</a:t>
            </a:r>
            <a:r>
              <a:rPr lang="en-US" sz="1520" b="1" dirty="0" err="1"/>
              <a:t>Manager</a:t>
            </a:r>
            <a:r>
              <a:rPr lang="en-US" sz="1520" dirty="0"/>
              <a:t> </a:t>
            </a:r>
            <a:r>
              <a:rPr lang="en-US" sz="1520" dirty="0" err="1"/>
              <a:t>entityManager</a:t>
            </a:r>
            <a:r>
              <a:rPr lang="en-US" sz="1520" dirty="0"/>
              <a:t> = </a:t>
            </a:r>
            <a:r>
              <a:rPr lang="en-US" sz="1520" dirty="0" err="1"/>
              <a:t>managerFactory.get</a:t>
            </a:r>
            <a:r>
              <a:rPr lang="en-US" sz="1520" dirty="0"/>
              <a:t>(KEY_SPACE);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    </a:t>
            </a:r>
            <a:r>
              <a:rPr lang="en-US" sz="1520" dirty="0" err="1"/>
              <a:t>entityManager.</a:t>
            </a:r>
            <a:r>
              <a:rPr lang="en-US" sz="1520" b="1" dirty="0" err="1"/>
              <a:t>insert</a:t>
            </a:r>
            <a:r>
              <a:rPr lang="en-US" sz="1520" dirty="0"/>
              <a:t>(entity);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br>
              <a:rPr lang="en-US" sz="1520" dirty="0"/>
            </a:br>
            <a:r>
              <a:rPr lang="en-US" sz="1520" dirty="0"/>
              <a:t>    </a:t>
            </a:r>
            <a:r>
              <a:rPr lang="en-US" sz="1520" dirty="0" err="1"/>
              <a:t>ColumnQuery</a:t>
            </a:r>
            <a:r>
              <a:rPr lang="en-US" sz="1520" dirty="0"/>
              <a:t> select = select().from(COLUMN_FAMILY).where(</a:t>
            </a:r>
            <a:r>
              <a:rPr lang="en-US" sz="1520" dirty="0" err="1"/>
              <a:t>eq</a:t>
            </a:r>
            <a:r>
              <a:rPr lang="en-US" sz="1520" dirty="0"/>
              <a:t>(id)).build();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    </a:t>
            </a:r>
            <a:r>
              <a:rPr lang="en-US" sz="1520" dirty="0" err="1"/>
              <a:t>ColumnDeleteQuery</a:t>
            </a:r>
            <a:r>
              <a:rPr lang="en-US" sz="1520" dirty="0"/>
              <a:t> delete = delete().from(COLUMN_FAMILY)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                                                          .where(</a:t>
            </a:r>
            <a:r>
              <a:rPr lang="en-US" sz="1520" b="1" dirty="0" err="1"/>
              <a:t>eq</a:t>
            </a:r>
            <a:r>
              <a:rPr lang="en-US" sz="1520" dirty="0"/>
              <a:t>(id)).build();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br>
              <a:rPr lang="en-US" sz="1520" dirty="0"/>
            </a:br>
            <a:r>
              <a:rPr lang="en-US" sz="1520" dirty="0"/>
              <a:t>   Optional&lt;</a:t>
            </a:r>
            <a:r>
              <a:rPr lang="en-US" sz="1520" dirty="0" err="1"/>
              <a:t>Column</a:t>
            </a:r>
            <a:r>
              <a:rPr lang="en-US" sz="1520" b="1" dirty="0" err="1"/>
              <a:t>Entity</a:t>
            </a:r>
            <a:r>
              <a:rPr lang="en-US" sz="1520" dirty="0"/>
              <a:t>&gt; result = </a:t>
            </a:r>
            <a:r>
              <a:rPr lang="en-US" sz="1520" dirty="0" err="1"/>
              <a:t>entityManager.singleResult</a:t>
            </a:r>
            <a:r>
              <a:rPr lang="en-US" sz="1520" dirty="0"/>
              <a:t>(query);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   </a:t>
            </a:r>
            <a:r>
              <a:rPr lang="en-US" sz="1520" dirty="0" err="1"/>
              <a:t>entityManager.delete</a:t>
            </a:r>
            <a:r>
              <a:rPr lang="en-US" sz="1520" dirty="0"/>
              <a:t>(delete);</a:t>
            </a:r>
            <a:endParaRPr dirty="0">
              <a:latin typeface="Gill Sans MT" panose="020B0502020104020203" pitchFamily="34" charset="77"/>
            </a:endParaRPr>
          </a:p>
          <a:p>
            <a:pPr marL="82295" indent="0">
              <a:lnSpc>
                <a:spcPct val="80000"/>
              </a:lnSpc>
              <a:buClr>
                <a:schemeClr val="accent1"/>
              </a:buClr>
              <a:buSzPts val="1216"/>
              <a:buNone/>
            </a:pPr>
            <a:r>
              <a:rPr lang="en-US" sz="1520" dirty="0"/>
              <a:t>}</a:t>
            </a:r>
            <a:endParaRPr sz="152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Eclipse </a:t>
            </a:r>
            <a:r>
              <a:rPr lang="en-US" sz="3200" dirty="0" err="1">
                <a:ea typeface="Arial"/>
                <a:cs typeface="Arial"/>
                <a:sym typeface="Arial"/>
              </a:rPr>
              <a:t>JNoSQL</a:t>
            </a:r>
            <a:r>
              <a:rPr lang="en-US" sz="3200" dirty="0">
                <a:ea typeface="Arial"/>
                <a:cs typeface="Arial"/>
                <a:sym typeface="Arial"/>
              </a:rPr>
              <a:t> - Artemis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SzPts val="1600"/>
            </a:pPr>
            <a:r>
              <a:rPr lang="en-US" sz="2000" dirty="0"/>
              <a:t>Based on CDI and Diana 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Heavy use of Annotations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Events on Create, Update, Delete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Bean Validation Support</a:t>
            </a:r>
            <a:endParaRPr sz="2000" dirty="0"/>
          </a:p>
          <a:p>
            <a:pPr marL="365756" indent="-283461">
              <a:buSzPts val="1600"/>
            </a:pPr>
            <a:r>
              <a:rPr lang="en-US" sz="2000" dirty="0"/>
              <a:t>Configurable and Extensible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SzPts val="1600"/>
            </a:pPr>
            <a:r>
              <a:rPr lang="en-US" sz="2000" dirty="0"/>
              <a:t>“Query by Methods”</a:t>
            </a:r>
            <a:endParaRPr sz="2000" dirty="0"/>
          </a:p>
        </p:txBody>
      </p:sp>
      <p:pic>
        <p:nvPicPr>
          <p:cNvPr id="455" name="Shape 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05416" y="785370"/>
            <a:ext cx="1051560" cy="92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4">
            <a:alphaModFix/>
          </a:blip>
          <a:srcRect l="2179" t="-1" r="3370" b="1322"/>
          <a:stretch/>
        </p:blipFill>
        <p:spPr>
          <a:xfrm>
            <a:off x="7598004" y="806171"/>
            <a:ext cx="1051560" cy="87891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/>
          <p:nvPr/>
        </p:nvSpPr>
        <p:spPr>
          <a:xfrm>
            <a:off x="7081548" y="1049032"/>
            <a:ext cx="391886" cy="393192"/>
          </a:xfrm>
          <a:prstGeom prst="plus">
            <a:avLst>
              <a:gd name="adj" fmla="val 37000"/>
            </a:avLst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8563" y="1708071"/>
            <a:ext cx="3099694" cy="286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Names &amp; Definitions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</a:pPr>
            <a:r>
              <a:rPr lang="en-US" dirty="0"/>
              <a:t>Annotated Entities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Template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Repository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/>
            <a:r>
              <a:rPr lang="en-US" dirty="0"/>
              <a:t>Configuration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7728" y="2889504"/>
            <a:ext cx="1974236" cy="172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 err="1">
                <a:ea typeface="Arial"/>
                <a:cs typeface="Arial"/>
                <a:sym typeface="Arial"/>
              </a:rPr>
              <a:t>Annotaded</a:t>
            </a:r>
            <a:r>
              <a:rPr lang="en-US" sz="3200" dirty="0">
                <a:ea typeface="Arial"/>
                <a:cs typeface="Arial"/>
                <a:sym typeface="Arial"/>
              </a:rPr>
              <a:t> Entities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spcBef>
                <a:spcPts val="0"/>
              </a:spcBef>
              <a:buClr>
                <a:schemeClr val="accent1"/>
              </a:buClr>
            </a:pPr>
            <a:r>
              <a:rPr lang="en-US" dirty="0" err="1"/>
              <a:t>MappedSuperclass</a:t>
            </a:r>
            <a:endParaRPr dirty="0"/>
          </a:p>
          <a:p>
            <a:pPr marL="365756" indent="-283461">
              <a:buClr>
                <a:schemeClr val="accent1"/>
              </a:buClr>
            </a:pPr>
            <a:r>
              <a:rPr lang="en-US" dirty="0"/>
              <a:t>Entity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buClr>
                <a:schemeClr val="accent1"/>
              </a:buClr>
            </a:pPr>
            <a:r>
              <a:rPr lang="en-US" dirty="0"/>
              <a:t>Column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6" y="3534156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5589037" y="902886"/>
            <a:ext cx="4572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</a:rPr>
              <a:t>@Entity</a:t>
            </a:r>
            <a:r>
              <a:rPr lang="en-US" sz="1800">
                <a:latin typeface="Gill Sans MT" panose="020B0502020104020203" pitchFamily="34" charset="77"/>
              </a:rPr>
              <a:t>(</a:t>
            </a:r>
            <a:r>
              <a:rPr lang="en-US" sz="1800">
                <a:solidFill>
                  <a:srgbClr val="008000"/>
                </a:solidFill>
                <a:latin typeface="Gill Sans MT" panose="020B0502020104020203" pitchFamily="34" charset="77"/>
              </a:rPr>
              <a:t>”god"</a:t>
            </a:r>
            <a:r>
              <a:rPr lang="en-US" sz="1800">
                <a:latin typeface="Gill Sans MT" panose="020B0502020104020203" pitchFamily="34" charset="77"/>
              </a:rPr>
              <a:t>)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</a:rPr>
              <a:t>public class </a:t>
            </a:r>
            <a:r>
              <a:rPr lang="en-US" sz="1800">
                <a:latin typeface="Gill Sans MT" panose="020B0502020104020203" pitchFamily="34" charset="77"/>
              </a:rPr>
              <a:t>God {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>
                <a:latin typeface="Gill Sans MT" panose="020B0502020104020203" pitchFamily="34" charset="77"/>
              </a:rPr>
              <a:t>  </a:t>
            </a: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</a:rPr>
              <a:t>@Column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</a:rPr>
              <a:t>  </a:t>
            </a:r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</a:rPr>
              <a:t>private </a:t>
            </a:r>
            <a:r>
              <a:rPr lang="en-US" sz="1800">
                <a:latin typeface="Gill Sans MT" panose="020B0502020104020203" pitchFamily="34" charset="77"/>
              </a:rPr>
              <a:t>String </a:t>
            </a:r>
            <a:r>
              <a:rPr lang="en-US" sz="1800">
                <a:solidFill>
                  <a:srgbClr val="660E7A"/>
                </a:solidFill>
                <a:latin typeface="Gill Sans MT" panose="020B0502020104020203" pitchFamily="34" charset="77"/>
              </a:rPr>
              <a:t>name</a:t>
            </a:r>
            <a:r>
              <a:rPr lang="en-US" sz="1800">
                <a:latin typeface="Gill Sans MT" panose="020B0502020104020203" pitchFamily="34" charset="77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>
                <a:latin typeface="Gill Sans MT" panose="020B0502020104020203" pitchFamily="34" charset="77"/>
              </a:rPr>
              <a:t>  </a:t>
            </a: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</a:rPr>
              <a:t>@Column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</a:rPr>
              <a:t>  </a:t>
            </a:r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</a:rPr>
              <a:t>private </a:t>
            </a:r>
            <a:r>
              <a:rPr lang="en-US" sz="1800">
                <a:latin typeface="Gill Sans MT" panose="020B0502020104020203" pitchFamily="34" charset="77"/>
              </a:rPr>
              <a:t>Set&lt;God&gt; </a:t>
            </a:r>
            <a:r>
              <a:rPr lang="en-US" sz="1800">
                <a:solidFill>
                  <a:srgbClr val="660E7A"/>
                </a:solidFill>
                <a:latin typeface="Gill Sans MT" panose="020B0502020104020203" pitchFamily="34" charset="77"/>
              </a:rPr>
              <a:t>siblings</a:t>
            </a:r>
            <a:r>
              <a:rPr lang="en-US" sz="1800">
                <a:latin typeface="Gill Sans MT" panose="020B0502020104020203" pitchFamily="34" charset="77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…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Templates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7" y="205979"/>
            <a:ext cx="1316157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1449482" y="902887"/>
            <a:ext cx="713468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import static </a:t>
            </a:r>
            <a:r>
              <a:rPr lang="en-US" sz="1800" i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DocumentQuery.select</a:t>
            </a: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i="1" dirty="0">
              <a:latin typeface="Gill Sans MT" panose="020B0502020104020203" pitchFamily="34" charset="77"/>
            </a:endParaRPr>
          </a:p>
          <a:p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 </a:t>
            </a:r>
            <a:r>
              <a:rPr lang="en-US" sz="1800" i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DocumentTemplate</a:t>
            </a: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template;</a:t>
            </a:r>
            <a:endParaRPr i="1" dirty="0">
              <a:latin typeface="Gill Sans MT" panose="020B0502020104020203" pitchFamily="34" charset="77"/>
            </a:endParaRPr>
          </a:p>
          <a:p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God.builder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().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withName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(“Diana”);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insert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update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DocumentQuery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query = 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(“god”).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(“name”).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equals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(“Diana”).build();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List&lt;God&gt; gods =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(query);</a:t>
            </a:r>
            <a:endParaRPr dirty="0">
              <a:latin typeface="Gill Sans MT" panose="020B0502020104020203" pitchFamily="34" charset="77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Repository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20894" cy="11562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>
            <a:off x="1435609" y="1362270"/>
            <a:ext cx="713468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@Database(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DatabaseType.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COLUMN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dirty="0">
              <a:latin typeface="Gill Sans MT" panose="020B0502020104020203" pitchFamily="34" charset="77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@Database(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DatabaseType.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KEY_VALUE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Configuration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20894" cy="115629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/>
          <p:nvPr/>
        </p:nvSpPr>
        <p:spPr>
          <a:xfrm>
            <a:off x="1435609" y="1362270"/>
            <a:ext cx="7325837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[ {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description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"The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document configuration",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"document",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provider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"org.jnosql.diana.couchbase.document.CouchbaseDocumentConfiguration",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settings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{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"couchbase-host-1": "localhost",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-user": "root",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-password": "123456"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}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 ]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70433" y="1047751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r>
              <a:rPr lang="en-US" sz="2800" b="1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Jonathan Vila Lopez</a:t>
            </a: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Software developer for the last 25 years in different languages </a:t>
            </a: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latin typeface="Gill Sans MT" panose="020B0502020104020203" pitchFamily="34" charset="77"/>
              </a:rPr>
              <a:t>Works for RedHat</a:t>
            </a:r>
            <a:endParaRPr sz="2000"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Leader </a:t>
            </a:r>
            <a:r>
              <a:rPr lang="en-US" sz="2000" dirty="0">
                <a:solidFill>
                  <a:schemeClr val="tx1"/>
                </a:solidFill>
                <a:ea typeface="Trebuchet MS"/>
                <a:cs typeface="Trebuchet MS"/>
                <a:sym typeface="Trebuchet MS"/>
              </a:rPr>
              <a:t>of </a:t>
            </a:r>
            <a:r>
              <a:rPr lang="en-US" sz="2000" dirty="0">
                <a:solidFill>
                  <a:schemeClr val="tx1"/>
                </a:solidFill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Barcelona Java Users Group</a:t>
            </a:r>
            <a:r>
              <a:rPr lang="en-US" sz="2000" dirty="0">
                <a:solidFill>
                  <a:schemeClr val="tx1"/>
                </a:solidFill>
                <a:ea typeface="Trebuchet MS"/>
                <a:cs typeface="Trebuchet MS"/>
                <a:sym typeface="Trebuchet MS"/>
              </a:rPr>
              <a:t> and </a:t>
            </a:r>
            <a:r>
              <a:rPr lang="en-US" sz="2000" dirty="0">
                <a:solidFill>
                  <a:schemeClr val="tx1"/>
                </a:solidFill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JBCNConf</a:t>
            </a:r>
            <a:endParaRPr lang="en-US" sz="2000" dirty="0">
              <a:solidFill>
                <a:schemeClr val="tx1"/>
              </a:solidFill>
              <a:ea typeface="Trebuchet MS"/>
              <a:cs typeface="Trebuchet MS"/>
              <a:sym typeface="Trebuchet MS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Very passionate about Java</a:t>
            </a: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Interested in particular on OSGi, Kubernetes, VR</a:t>
            </a:r>
            <a:endParaRPr lang="en-US"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69790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cs typeface="Arial"/>
                <a:sym typeface="Arial"/>
              </a:rPr>
              <a:t>About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the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Speakers</a:t>
            </a:r>
            <a:endParaRPr sz="3200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47BBC-BF4F-2C46-9302-C10DCC0A7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681" y="206276"/>
            <a:ext cx="1673352" cy="1673352"/>
          </a:xfrm>
          <a:prstGeom prst="ellipse">
            <a:avLst/>
          </a:prstGeom>
          <a:noFill/>
          <a:ln w="127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47128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Configuration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9" y="1362269"/>
            <a:ext cx="732583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ConfigurationUnit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DocumentCollectionManagerFactory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&lt;?&gt; 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entityManager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dirty="0">
              <a:latin typeface="Gill Sans MT" panose="020B0502020104020203" pitchFamily="34" charset="77"/>
            </a:endParaRPr>
          </a:p>
          <a:p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1119689" y="80200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6581"/>
            </a:pPr>
            <a:r>
              <a:rPr lang="en-US" sz="6581" dirty="0">
                <a:ea typeface="Arial"/>
                <a:cs typeface="Arial"/>
                <a:sym typeface="Arial"/>
              </a:rPr>
              <a:t>Hands-On!</a:t>
            </a:r>
            <a:endParaRPr sz="387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FB179-1FE9-0E42-B24B-2240815A1E7B}"/>
              </a:ext>
            </a:extLst>
          </p:cNvPr>
          <p:cNvSpPr txBox="1"/>
          <p:nvPr/>
        </p:nvSpPr>
        <p:spPr>
          <a:xfrm>
            <a:off x="1058729" y="2425841"/>
            <a:ext cx="813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https://</a:t>
            </a:r>
            <a:r>
              <a:rPr lang="en-US" sz="2400" b="1" dirty="0" err="1">
                <a:latin typeface="Gill Sans MT" panose="020B0502020104020203" pitchFamily="34" charset="77"/>
              </a:rPr>
              <a:t>github.com</a:t>
            </a:r>
            <a:r>
              <a:rPr lang="en-US" sz="2400" b="1" dirty="0">
                <a:latin typeface="Gill Sans MT" panose="020B0502020104020203" pitchFamily="34" charset="77"/>
              </a:rPr>
              <a:t>/JNOSQL/oc1-hands-on-2018</a:t>
            </a:r>
            <a:endParaRPr lang="pt-BR" sz="2400" b="1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256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Data model for the use cases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9" y="1362269"/>
            <a:ext cx="3597711" cy="30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City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Programming Languages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Country</a:t>
            </a: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07C328-7E05-5D43-910C-BCD16E670271}"/>
              </a:ext>
            </a:extLst>
          </p:cNvPr>
          <p:cNvSpPr/>
          <p:nvPr/>
        </p:nvSpPr>
        <p:spPr>
          <a:xfrm>
            <a:off x="1435609" y="895239"/>
            <a:ext cx="2853666" cy="562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JUGs and JUG Members!</a:t>
            </a:r>
          </a:p>
        </p:txBody>
      </p:sp>
      <p:sp>
        <p:nvSpPr>
          <p:cNvPr id="6" name="Shape 507">
            <a:extLst>
              <a:ext uri="{FF2B5EF4-FFF2-40B4-BE49-F238E27FC236}">
                <a16:creationId xmlns:a16="http://schemas.microsoft.com/office/drawing/2014/main" id="{DA3EC96C-A677-2E4E-BA44-96F09B024EB8}"/>
              </a:ext>
            </a:extLst>
          </p:cNvPr>
          <p:cNvSpPr/>
          <p:nvPr/>
        </p:nvSpPr>
        <p:spPr>
          <a:xfrm>
            <a:off x="5033320" y="1358123"/>
            <a:ext cx="3597711" cy="30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 Member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City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Programming Languages (name and skill level)</a:t>
            </a:r>
          </a:p>
          <a:p>
            <a:pPr marL="342896" indent="-34289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41254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Use case #1 - Key/Value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9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Create a database to handle JUG information using </a:t>
            </a:r>
            <a:r>
              <a:rPr lang="en-US" sz="20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Redis</a:t>
            </a: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Create, Retrieve and Update JUG information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Model once and reuse the model with different database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925212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Use case #2 - Document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9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Implement some searches against a MongoDB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 members in a given city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 members of legal drinking age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JUGs in a region 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316507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Use case #3 - Graph</a:t>
            </a:r>
            <a:endParaRPr sz="3200" dirty="0"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9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Implement recommendation searches against Neo4J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Find Beginner Java Users that know Advanced Java User(s).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Find Java Users in a given City</a:t>
            </a:r>
          </a:p>
          <a:p>
            <a:pPr marL="285747" indent="-28574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Recommend Advanced Java Users in the same City as a given User.</a:t>
            </a: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27465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1246632" y="393573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6581"/>
            </a:pPr>
            <a:r>
              <a:rPr lang="en-US" sz="6581" dirty="0">
                <a:ea typeface="Arial"/>
                <a:cs typeface="Arial"/>
                <a:sym typeface="Arial"/>
              </a:rPr>
              <a:t>Thanks!</a:t>
            </a:r>
            <a:endParaRPr sz="387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23315-E12D-9040-9B25-7567BA90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811" y="1191804"/>
            <a:ext cx="3109722" cy="3109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DA1C2-091C-1D4D-AB48-BD0E1171D865}"/>
              </a:ext>
            </a:extLst>
          </p:cNvPr>
          <p:cNvSpPr/>
          <p:nvPr/>
        </p:nvSpPr>
        <p:spPr>
          <a:xfrm>
            <a:off x="3005384" y="4147637"/>
            <a:ext cx="39805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/>
              <a:t>https</a:t>
            </a:r>
            <a:r>
              <a:rPr lang="pt-BR" b="1" dirty="0"/>
              <a:t>://</a:t>
            </a:r>
            <a:r>
              <a:rPr lang="pt-BR" b="1" dirty="0" err="1"/>
              <a:t>www.tomitribe.com</a:t>
            </a:r>
            <a:r>
              <a:rPr lang="pt-BR" b="1" dirty="0"/>
              <a:t>/</a:t>
            </a:r>
            <a:r>
              <a:rPr lang="pt-BR" b="1" dirty="0" err="1"/>
              <a:t>codeone</a:t>
            </a:r>
            <a:r>
              <a:rPr lang="pt-BR" b="1" dirty="0"/>
              <a:t>/hol5998/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169790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About the Speakers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169790" y="1005079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r>
              <a:rPr lang="en-US" sz="2800" b="1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Leonardo Lima</a:t>
            </a:r>
            <a:endParaRPr b="1" dirty="0">
              <a:latin typeface="Gill Sans MT" panose="020B0502020104020203" pitchFamily="34" charset="77"/>
            </a:endParaRPr>
          </a:p>
          <a:p>
            <a:pPr marL="121442" indent="122871">
              <a:lnSpc>
                <a:spcPct val="64000"/>
              </a:lnSpc>
              <a:spcBef>
                <a:spcPts val="563"/>
              </a:spcBef>
              <a:buClr>
                <a:schemeClr val="accent1"/>
              </a:buClr>
              <a:buSzPts val="3847"/>
              <a:buNone/>
            </a:pPr>
            <a:endParaRPr sz="2250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Computer engineer, server &amp; embedded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sw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developer</a:t>
            </a:r>
            <a:endParaRPr sz="2000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CTO at V2COM</a:t>
            </a:r>
            <a:endParaRPr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Spec Lead – JSR363 – Units of Measurement</a:t>
            </a:r>
            <a:endParaRPr sz="2000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V2COM’s Representative at JCP Executive Committee</a:t>
            </a:r>
            <a:endParaRPr dirty="0">
              <a:latin typeface="Gill Sans MT" panose="020B0502020104020203" pitchFamily="34" charset="77"/>
            </a:endParaRPr>
          </a:p>
          <a:p>
            <a:pPr marL="121442" indent="122871">
              <a:lnSpc>
                <a:spcPct val="64000"/>
              </a:lnSpc>
              <a:spcBef>
                <a:spcPts val="563"/>
              </a:spcBef>
              <a:buClr>
                <a:schemeClr val="accent1"/>
              </a:buClr>
              <a:buSzPts val="3847"/>
              <a:buNone/>
            </a:pPr>
            <a:endParaRPr sz="2250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E04EF-1894-D843-BDBE-DCE193E2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4" t="3448" r="13658" b="22214"/>
          <a:stretch/>
        </p:blipFill>
        <p:spPr>
          <a:xfrm>
            <a:off x="7151859" y="206276"/>
            <a:ext cx="1673352" cy="1673352"/>
          </a:xfrm>
          <a:prstGeom prst="ellipse">
            <a:avLst/>
          </a:prstGeom>
          <a:noFill/>
          <a:ln w="127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70433" y="1047751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r>
              <a:rPr lang="en-US" sz="2800" b="1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Otávio</a:t>
            </a:r>
            <a:r>
              <a:rPr lang="en-US" sz="2800" b="1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Santana</a:t>
            </a: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Software engineer,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Tomitribe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Java Champion,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SouJava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JUG Leader </a:t>
            </a:r>
            <a:endParaRPr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Apache, Eclipse and OpenJDK Committer </a:t>
            </a:r>
            <a:endParaRPr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Expert Group member in many JSRs</a:t>
            </a:r>
            <a:endParaRPr dirty="0">
              <a:latin typeface="Gill Sans MT" panose="020B0502020104020203" pitchFamily="34" charset="77"/>
            </a:endParaRPr>
          </a:p>
          <a:p>
            <a:pPr marL="121444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Representative at JCP EC for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SouJava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442909" indent="-104297">
              <a:lnSpc>
                <a:spcPct val="12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endParaRPr sz="20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69790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cs typeface="Arial"/>
                <a:sym typeface="Arial"/>
              </a:rPr>
              <a:t>About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the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Speakers</a:t>
            </a:r>
            <a:endParaRPr sz="3200" dirty="0">
              <a:cs typeface="Arial"/>
            </a:endParaRPr>
          </a:p>
        </p:txBody>
      </p:sp>
      <p:pic>
        <p:nvPicPr>
          <p:cNvPr id="6" name="Shape 106">
            <a:extLst>
              <a:ext uri="{FF2B5EF4-FFF2-40B4-BE49-F238E27FC236}">
                <a16:creationId xmlns:a16="http://schemas.microsoft.com/office/drawing/2014/main" id="{E3272F3F-6621-734D-8C68-B15C98E9D7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2681" y="211075"/>
            <a:ext cx="1673352" cy="1673352"/>
          </a:xfrm>
          <a:prstGeom prst="ellipse">
            <a:avLst/>
          </a:prstGeom>
          <a:noFill/>
          <a:ln w="127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70433" y="1047751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endParaRPr lang="en-US" sz="2800" b="1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  <a:p>
            <a:pPr marL="0" indent="0">
              <a:lnSpc>
                <a:spcPct val="64000"/>
              </a:lnSpc>
              <a:spcBef>
                <a:spcPts val="0"/>
              </a:spcBef>
              <a:buClr>
                <a:schemeClr val="accent1"/>
              </a:buClr>
              <a:buSzPts val="4788"/>
              <a:buNone/>
            </a:pPr>
            <a:r>
              <a:rPr lang="en-US" sz="2800" b="1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Patricia Uribe</a:t>
            </a:r>
            <a:endParaRPr lang="en-US" dirty="0">
              <a:latin typeface="Gill Sans MT" panose="020B0502020104020203" pitchFamily="34" charset="77"/>
            </a:endParaRP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Medellin JUG Leader</a:t>
            </a:r>
          </a:p>
          <a:p>
            <a:pPr marL="121442" indent="0">
              <a:lnSpc>
                <a:spcPct val="150000"/>
              </a:lnSpc>
              <a:spcBef>
                <a:spcPts val="300"/>
              </a:spcBef>
              <a:buClr>
                <a:schemeClr val="accent1"/>
              </a:buClr>
              <a:buSzPts val="3420"/>
              <a:buNone/>
            </a:pP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Catholic University Luis </a:t>
            </a:r>
            <a:r>
              <a:rPr lang="en-US" sz="2000" dirty="0" err="1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Amigó</a:t>
            </a:r>
            <a:r>
              <a:rPr lang="en-US" sz="2000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 - Colombia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69790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cs typeface="Arial"/>
                <a:sym typeface="Arial"/>
              </a:rPr>
              <a:t>About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the</a:t>
            </a:r>
            <a:r>
              <a:rPr lang="en-US" sz="32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cs typeface="Arial"/>
                <a:sym typeface="Arial"/>
              </a:rPr>
              <a:t>Speakers</a:t>
            </a:r>
            <a:endParaRPr sz="3200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6870A-4E85-0B43-919A-F14CF2B9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5" t="39019" r="55960" b="27205"/>
          <a:stretch/>
        </p:blipFill>
        <p:spPr>
          <a:xfrm>
            <a:off x="7192681" y="206276"/>
            <a:ext cx="1673352" cy="1673352"/>
          </a:xfrm>
          <a:prstGeom prst="ellipse">
            <a:avLst/>
          </a:prstGeom>
          <a:noFill/>
          <a:ln w="12700" cap="rnd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5164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378458" y="2143125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5400"/>
            </a:pPr>
            <a:r>
              <a:rPr lang="en-US" sz="4400" dirty="0">
                <a:cs typeface="Arial"/>
              </a:rPr>
              <a:t>NoSQL</a:t>
            </a:r>
            <a:br>
              <a:rPr lang="en-US" sz="7200" dirty="0"/>
            </a:br>
            <a:r>
              <a:rPr lang="en-US" sz="3600" dirty="0"/>
              <a:t>(Not Only SQL)</a:t>
            </a:r>
            <a:endParaRPr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dirty="0">
                <a:ea typeface="Arial"/>
                <a:cs typeface="Arial"/>
                <a:sym typeface="Arial"/>
              </a:rPr>
              <a:t>What defines NoSQL databases?</a:t>
            </a:r>
            <a:endParaRPr sz="3200" dirty="0"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56" indent="-283461">
              <a:lnSpc>
                <a:spcPct val="120000"/>
              </a:lnSpc>
              <a:spcBef>
                <a:spcPts val="0"/>
              </a:spcBef>
              <a:buSzPts val="1600"/>
            </a:pPr>
            <a:r>
              <a:rPr lang="en-US" sz="2000" dirty="0"/>
              <a:t>No fixed data structure 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lnSpc>
                <a:spcPct val="120000"/>
              </a:lnSpc>
              <a:buSzPts val="1600"/>
            </a:pPr>
            <a:r>
              <a:rPr lang="en-US" sz="2000" dirty="0"/>
              <a:t>Not an ACID, but a BASE</a:t>
            </a:r>
            <a:endParaRPr dirty="0">
              <a:latin typeface="Gill Sans MT" panose="020B0502020104020203" pitchFamily="34" charset="77"/>
            </a:endParaRPr>
          </a:p>
          <a:p>
            <a:pPr marL="365756" indent="-283461">
              <a:lnSpc>
                <a:spcPct val="120000"/>
              </a:lnSpc>
              <a:buSzPts val="1600"/>
            </a:pPr>
            <a:r>
              <a:rPr lang="en-US" sz="2000" dirty="0"/>
              <a:t>Five different types</a:t>
            </a:r>
            <a:endParaRPr dirty="0">
              <a:latin typeface="Gill Sans MT" panose="020B0502020104020203" pitchFamily="34" charset="77"/>
            </a:endParaRPr>
          </a:p>
          <a:p>
            <a:pPr marL="640074" lvl="1" indent="-237741">
              <a:lnSpc>
                <a:spcPct val="120000"/>
              </a:lnSpc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Key/Value</a:t>
            </a:r>
            <a:endParaRPr dirty="0">
              <a:latin typeface="Gill Sans MT" panose="020B0502020104020203" pitchFamily="34" charset="77"/>
            </a:endParaRPr>
          </a:p>
          <a:p>
            <a:pPr marL="640074" lvl="1" indent="-237741">
              <a:lnSpc>
                <a:spcPct val="120000"/>
              </a:lnSpc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Column Family</a:t>
            </a:r>
            <a:endParaRPr dirty="0">
              <a:latin typeface="Gill Sans MT" panose="020B0502020104020203" pitchFamily="34" charset="77"/>
            </a:endParaRPr>
          </a:p>
          <a:p>
            <a:pPr marL="640074" lvl="1" indent="-237741">
              <a:lnSpc>
                <a:spcPct val="120000"/>
              </a:lnSpc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Document</a:t>
            </a:r>
            <a:endParaRPr dirty="0">
              <a:latin typeface="Gill Sans MT" panose="020B0502020104020203" pitchFamily="34" charset="77"/>
            </a:endParaRPr>
          </a:p>
          <a:p>
            <a:pPr marL="640074" lvl="1" indent="-237741">
              <a:lnSpc>
                <a:spcPct val="120000"/>
              </a:lnSpc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Graph</a:t>
            </a:r>
            <a:endParaRPr dirty="0">
              <a:latin typeface="Gill Sans MT" panose="020B0502020104020203" pitchFamily="34" charset="77"/>
            </a:endParaRPr>
          </a:p>
          <a:p>
            <a:pPr marL="640074" lvl="1" indent="-237741">
              <a:lnSpc>
                <a:spcPct val="120000"/>
              </a:lnSpc>
              <a:buClr>
                <a:schemeClr val="tx1"/>
              </a:buClr>
              <a:buSzPts val="1600"/>
            </a:pPr>
            <a:r>
              <a:rPr lang="en-US" sz="1600" dirty="0">
                <a:latin typeface="Gill Sans MT" panose="020B0502020104020203" pitchFamily="34" charset="77"/>
              </a:rPr>
              <a:t>Multi-Model</a:t>
            </a:r>
            <a:endParaRPr sz="1600" dirty="0">
              <a:latin typeface="Gill Sans MT" panose="020B0502020104020203" pitchFamily="34" charset="77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7332" y="2878691"/>
            <a:ext cx="921253" cy="6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210" y="3404873"/>
            <a:ext cx="876170" cy="75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l="-1" r="844" b="26000"/>
          <a:stretch/>
        </p:blipFill>
        <p:spPr>
          <a:xfrm>
            <a:off x="5344634" y="2578904"/>
            <a:ext cx="1532483" cy="7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3165" y="2283426"/>
            <a:ext cx="1100819" cy="76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294" y="1409763"/>
            <a:ext cx="1063701" cy="7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917" y="3022184"/>
            <a:ext cx="849527" cy="84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55916" y="1740702"/>
            <a:ext cx="1009561" cy="100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68640" y="1189325"/>
            <a:ext cx="687276" cy="68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Shape 139"/>
          <p:cNvGrpSpPr/>
          <p:nvPr/>
        </p:nvGrpSpPr>
        <p:grpSpPr>
          <a:xfrm>
            <a:off x="5048102" y="3691192"/>
            <a:ext cx="1017341" cy="890932"/>
            <a:chOff x="3267621" y="3202727"/>
            <a:chExt cx="1352961" cy="1184850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11">
              <a:alphaModFix/>
            </a:blip>
            <a:srcRect l="-1" t="2081" r="47000"/>
            <a:stretch/>
          </p:blipFill>
          <p:spPr>
            <a:xfrm>
              <a:off x="3267621" y="3202727"/>
              <a:ext cx="1352961" cy="11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/>
            <p:nvPr/>
          </p:nvSpPr>
          <p:spPr>
            <a:xfrm rot="10800000" flipH="1">
              <a:off x="4052050" y="3870246"/>
              <a:ext cx="568531" cy="4138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>
              <a:buSzPts val="3200"/>
            </a:pPr>
            <a:r>
              <a:rPr lang="en-US" sz="3200" b="0">
                <a:latin typeface="Arial"/>
                <a:ea typeface="Arial"/>
                <a:cs typeface="Arial"/>
                <a:sym typeface="Arial"/>
              </a:rPr>
              <a:t>ACID x BASE</a:t>
            </a:r>
            <a:endParaRPr sz="3200"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Shape 147"/>
          <p:cNvGrpSpPr/>
          <p:nvPr/>
        </p:nvGrpSpPr>
        <p:grpSpPr>
          <a:xfrm>
            <a:off x="2133552" y="949199"/>
            <a:ext cx="5618300" cy="1811975"/>
            <a:chOff x="1996345" y="973912"/>
            <a:chExt cx="5618300" cy="1811975"/>
          </a:xfrm>
        </p:grpSpPr>
        <p:pic>
          <p:nvPicPr>
            <p:cNvPr id="148" name="Shape 148" descr="nosql_acid_base.png"/>
            <p:cNvPicPr preferRelativeResize="0"/>
            <p:nvPr/>
          </p:nvPicPr>
          <p:blipFill rotWithShape="1">
            <a:blip r:embed="rId3">
              <a:alphaModFix/>
            </a:blip>
            <a:srcRect l="49748"/>
            <a:stretch/>
          </p:blipFill>
          <p:spPr>
            <a:xfrm>
              <a:off x="6178695" y="976137"/>
              <a:ext cx="1435950" cy="180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Shape 149" descr="nosql_acid_base.png"/>
            <p:cNvPicPr preferRelativeResize="0"/>
            <p:nvPr/>
          </p:nvPicPr>
          <p:blipFill rotWithShape="1">
            <a:blip r:embed="rId3">
              <a:alphaModFix/>
            </a:blip>
            <a:srcRect r="49748"/>
            <a:stretch/>
          </p:blipFill>
          <p:spPr>
            <a:xfrm>
              <a:off x="1996345" y="973912"/>
              <a:ext cx="1435950" cy="1809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Shape 150"/>
          <p:cNvSpPr/>
          <p:nvPr/>
        </p:nvSpPr>
        <p:spPr>
          <a:xfrm>
            <a:off x="6315902" y="3049200"/>
            <a:ext cx="226128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asically 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vailable,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oft State,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ventual consistency</a:t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2060379" y="3049200"/>
            <a:ext cx="15940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tomicity,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onsistency,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solation,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urability</a:t>
            </a:r>
            <a:endParaRPr/>
          </a:p>
        </p:txBody>
      </p:sp>
      <p:sp>
        <p:nvSpPr>
          <p:cNvPr id="152" name="Shape 152"/>
          <p:cNvSpPr/>
          <p:nvPr/>
        </p:nvSpPr>
        <p:spPr>
          <a:xfrm rot="-2700000">
            <a:off x="4507786" y="1472424"/>
            <a:ext cx="869831" cy="877330"/>
          </a:xfrm>
          <a:prstGeom prst="plus">
            <a:avLst>
              <a:gd name="adj" fmla="val 36111"/>
            </a:avLst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1022</Words>
  <Application>Microsoft Macintosh PowerPoint</Application>
  <PresentationFormat>On-screen Show (16:9)</PresentationFormat>
  <Paragraphs>398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Calibri</vt:lpstr>
      <vt:lpstr>Gill Sans MT Condensed</vt:lpstr>
      <vt:lpstr>Arial</vt:lpstr>
      <vt:lpstr>Consolas</vt:lpstr>
      <vt:lpstr>Verdana</vt:lpstr>
      <vt:lpstr>Noto Sans Symbols</vt:lpstr>
      <vt:lpstr>Trebuchet MS</vt:lpstr>
      <vt:lpstr>Cabin</vt:lpstr>
      <vt:lpstr>Gill Sans MT</vt:lpstr>
      <vt:lpstr>Solstice</vt:lpstr>
      <vt:lpstr>PowerPoint Presentation</vt:lpstr>
      <vt:lpstr>About the Speakers</vt:lpstr>
      <vt:lpstr>About the Speakers</vt:lpstr>
      <vt:lpstr>About the Speakers</vt:lpstr>
      <vt:lpstr>About the Speakers</vt:lpstr>
      <vt:lpstr>About the Speakers</vt:lpstr>
      <vt:lpstr>NoSQL (Not Only SQL)</vt:lpstr>
      <vt:lpstr>What defines NoSQL databases?</vt:lpstr>
      <vt:lpstr>ACID x BASE</vt:lpstr>
      <vt:lpstr>Key/Value</vt:lpstr>
      <vt:lpstr>Column Family</vt:lpstr>
      <vt:lpstr>Document</vt:lpstr>
      <vt:lpstr>Graph</vt:lpstr>
      <vt:lpstr>Multi-model</vt:lpstr>
      <vt:lpstr>SQL -&gt; NoSQL</vt:lpstr>
      <vt:lpstr>Scalability x Complexity</vt:lpstr>
      <vt:lpstr>JNoSQL</vt:lpstr>
      <vt:lpstr>What is JNoSQL?</vt:lpstr>
      <vt:lpstr>Eclipse JNoSQL</vt:lpstr>
      <vt:lpstr>For example: for a Document DB…</vt:lpstr>
      <vt:lpstr>… now with JNoSQL</vt:lpstr>
      <vt:lpstr>Names &amp; Definitions</vt:lpstr>
      <vt:lpstr>Names &amp; Definitions</vt:lpstr>
      <vt:lpstr>Eclipse JNoSQL - Artemis</vt:lpstr>
      <vt:lpstr>Names &amp; Definitions</vt:lpstr>
      <vt:lpstr>Annotaded Entities</vt:lpstr>
      <vt:lpstr>Templates</vt:lpstr>
      <vt:lpstr>Repository</vt:lpstr>
      <vt:lpstr>Configuration</vt:lpstr>
      <vt:lpstr>Configuration</vt:lpstr>
      <vt:lpstr>Hands-On!</vt:lpstr>
      <vt:lpstr>Data model for the use cases</vt:lpstr>
      <vt:lpstr>Use case #1 - Key/Value</vt:lpstr>
      <vt:lpstr>Use case #2 - Document</vt:lpstr>
      <vt:lpstr>Use case #3 - Graph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Leonardo Lima</cp:lastModifiedBy>
  <cp:revision>23</cp:revision>
  <dcterms:modified xsi:type="dcterms:W3CDTF">2018-10-24T17:44:41Z</dcterms:modified>
</cp:coreProperties>
</file>